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8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4" r:id="rId8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08" autoAdjust="0"/>
  </p:normalViewPr>
  <p:slideViewPr>
    <p:cSldViewPr snapToGrid="0">
      <p:cViewPr varScale="1">
        <p:scale>
          <a:sx n="104" d="100"/>
          <a:sy n="104" d="100"/>
        </p:scale>
        <p:origin x="244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85"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86"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87"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28A38B5-DCE8-41F7-849B-5A469261E16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dirty="0">
                <a:latin typeface="Arial"/>
              </a:rPr>
              <a:t>Hello, my name is </a:t>
            </a:r>
            <a:r>
              <a:rPr lang="en-US" sz="1100" b="0" strike="noStrike" spc="-1" dirty="0" err="1">
                <a:latin typeface="Arial"/>
              </a:rPr>
              <a:t>Iordanis</a:t>
            </a:r>
            <a:r>
              <a:rPr lang="en-US" sz="1100" b="0" strike="noStrike" spc="-1" dirty="0">
                <a:latin typeface="Arial"/>
              </a:rPr>
              <a:t> </a:t>
            </a:r>
            <a:r>
              <a:rPr lang="en-US" sz="1100" b="0" strike="noStrike" spc="-1" dirty="0" err="1">
                <a:latin typeface="Arial"/>
              </a:rPr>
              <a:t>Evangelou</a:t>
            </a:r>
            <a:r>
              <a:rPr lang="en-US" sz="1100" b="0" strike="noStrike" spc="-1" dirty="0">
                <a:latin typeface="Arial"/>
              </a:rPr>
              <a:t>, I am a PhD student at Athens University of Economics and Business and this is a presentation of our work on </a:t>
            </a:r>
            <a:r>
              <a:rPr lang="en-US" sz="1100" b="0" strike="noStrike" spc="-1" dirty="0" err="1">
                <a:latin typeface="Arial"/>
              </a:rPr>
              <a:t>rasterisation</a:t>
            </a:r>
            <a:r>
              <a:rPr lang="en-US" sz="1100" b="0" strike="noStrike" spc="-1" dirty="0">
                <a:latin typeface="Arial"/>
              </a:rPr>
              <a:t>-based Progressive Photon Mapping.</a:t>
            </a:r>
          </a:p>
          <a:p>
            <a:pPr marL="216000" indent="-215640">
              <a:lnSpc>
                <a:spcPct val="100000"/>
              </a:lnSpc>
              <a:spcBef>
                <a:spcPts val="1199"/>
              </a:spcBef>
              <a:tabLst>
                <a:tab pos="0" algn="l"/>
              </a:tabLst>
            </a:pPr>
            <a:endParaRPr lang="en-US" sz="1100" b="0" strike="noStrike" spc="-1" dirty="0">
              <a:latin typeface="Arial"/>
            </a:endParaRPr>
          </a:p>
          <a:p>
            <a:pPr marL="216000" indent="-215640">
              <a:lnSpc>
                <a:spcPct val="100000"/>
              </a:lnSpc>
              <a:tabLst>
                <a:tab pos="0" algn="l"/>
              </a:tabLst>
            </a:pPr>
            <a:endParaRPr lang="en-US" sz="1100" b="0" strike="noStrike" spc="-1" dirty="0">
              <a:latin typeface="Arial"/>
            </a:endParaRPr>
          </a:p>
        </p:txBody>
      </p:sp>
      <p:sp>
        <p:nvSpPr>
          <p:cNvPr id="45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For this reason, Hachisuka et al. further refined the algorithm in order to lift the prohibitive cost induced from the photon storage.</a:t>
            </a:r>
          </a:p>
          <a:p>
            <a:pPr marL="216000" indent="-215640">
              <a:lnSpc>
                <a:spcPct val="120000"/>
              </a:lnSpc>
              <a:spcBef>
                <a:spcPts val="1199"/>
              </a:spcBef>
              <a:tabLst>
                <a:tab pos="0" algn="l"/>
              </a:tabLst>
            </a:pPr>
            <a:r>
              <a:rPr lang="en-US" sz="1100" b="0" strike="noStrike" spc="-1">
                <a:latin typeface="Arial"/>
              </a:rPr>
              <a:t>In contrast to the original method, the camera path tracing pass, is invoked first, storing a number of “importons” dependent only on the image resolution, which represent the hit points, where photon gathering is going to occur.</a:t>
            </a:r>
          </a:p>
          <a:p>
            <a:pPr marL="216000" indent="-215640">
              <a:lnSpc>
                <a:spcPct val="120000"/>
              </a:lnSpc>
              <a:spcBef>
                <a:spcPts val="1199"/>
              </a:spcBef>
              <a:tabLst>
                <a:tab pos="0" algn="l"/>
              </a:tabLst>
            </a:pPr>
            <a:r>
              <a:rPr lang="en-US" sz="1100" b="0" strike="noStrike" spc="-1">
                <a:latin typeface="Arial"/>
              </a:rPr>
              <a:t>Then, photons are iteratively emitted in batches and traced, contributing to the stored importons in each iteration. This iterative photon emission process, allows for arbitrarily large populations of photons. Coupled with a statistical shrinking of the photon gathering radius, the proposed mechanism ensures a high-quality and consistent output, with a low memory footprint.</a:t>
            </a: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r>
              <a:rPr lang="en-US" sz="1100" b="0" strike="noStrike" spc="-1">
                <a:solidFill>
                  <a:srgbClr val="FF0000"/>
                </a:solidFill>
                <a:latin typeface="Arial"/>
              </a:rPr>
              <a:t>[It is difficult to talk here about rebuilding of data structures, as in theory, photons are not stored, but rather directly index the importon map, which remains constant through the photon emission. You do not need a photon map.]</a:t>
            </a:r>
            <a:endParaRPr lang="en-US" sz="1100" b="0" strike="noStrike" spc="-1">
              <a:latin typeface="Arial"/>
            </a:endParaRPr>
          </a:p>
        </p:txBody>
      </p:sp>
      <p:sp>
        <p:nvSpPr>
          <p:cNvPr id="47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For this reason, Hachisuka et al. further refined the algorithm in order to lift the prohibitive cost induced from the photon storage.</a:t>
            </a:r>
          </a:p>
          <a:p>
            <a:pPr marL="216000" indent="-215640">
              <a:lnSpc>
                <a:spcPct val="120000"/>
              </a:lnSpc>
              <a:spcBef>
                <a:spcPts val="1199"/>
              </a:spcBef>
              <a:tabLst>
                <a:tab pos="0" algn="l"/>
              </a:tabLst>
            </a:pPr>
            <a:r>
              <a:rPr lang="en-US" sz="1100" b="0" strike="noStrike" spc="-1">
                <a:latin typeface="Arial"/>
              </a:rPr>
              <a:t>In contrast to the original method, the camera path tracing pass, is invoked first, storing a number of “importons” dependent only on the image resolution, which represent the hit points, where photon gathering is going to occur.</a:t>
            </a:r>
          </a:p>
          <a:p>
            <a:pPr marL="216000" indent="-215640">
              <a:lnSpc>
                <a:spcPct val="120000"/>
              </a:lnSpc>
              <a:spcBef>
                <a:spcPts val="1199"/>
              </a:spcBef>
              <a:tabLst>
                <a:tab pos="0" algn="l"/>
              </a:tabLst>
            </a:pPr>
            <a:r>
              <a:rPr lang="en-US" sz="1100" b="0" strike="noStrike" spc="-1">
                <a:latin typeface="Arial"/>
              </a:rPr>
              <a:t>Then, photons are iteratively emitted in batches and traced, contributing to the stored importons in each iteration. This iterative photon emission process, allows for arbitrarily large populations of photons. Coupled with a statistical shrinking of the photon gathering radius, the proposed mechanism ensures a high-quality and consistent output, with a low memory footprint.</a:t>
            </a: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r>
              <a:rPr lang="en-US" sz="1100" b="0" strike="noStrike" spc="-1">
                <a:solidFill>
                  <a:srgbClr val="FF0000"/>
                </a:solidFill>
                <a:latin typeface="Arial"/>
              </a:rPr>
              <a:t>[It is difficult to talk here about rebuilding of data structures, as in theory, photons are not stored, but rather directly index the importon map, which remains constant through the photon emission. You do not need a photon map.]</a:t>
            </a:r>
            <a:endParaRPr lang="en-US" sz="1100" b="0" strike="noStrike" spc="-1">
              <a:latin typeface="Arial"/>
            </a:endParaRPr>
          </a:p>
        </p:txBody>
      </p:sp>
      <p:sp>
        <p:nvSpPr>
          <p:cNvPr id="47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The former method, was further improved independently by Hachisuka and Jensen as well as Knaus and Zwicker that unified both the camera and the light stages.</a:t>
            </a:r>
          </a:p>
          <a:p>
            <a:pPr marL="216000" indent="-215640">
              <a:lnSpc>
                <a:spcPct val="120000"/>
              </a:lnSpc>
              <a:spcBef>
                <a:spcPts val="1199"/>
              </a:spcBef>
              <a:tabLst>
                <a:tab pos="0" algn="l"/>
              </a:tabLst>
            </a:pPr>
            <a:r>
              <a:rPr lang="en-US" sz="1100" b="0" strike="noStrike" spc="-1">
                <a:latin typeface="Arial"/>
              </a:rPr>
              <a:t>This effectively improved the overall convergence for certain illumination effects and greatly simplified several aspects of the algorithm.</a:t>
            </a:r>
          </a:p>
          <a:p>
            <a:pPr marL="216000" indent="-215640">
              <a:lnSpc>
                <a:spcPct val="120000"/>
              </a:lnSpc>
              <a:spcBef>
                <a:spcPts val="1199"/>
              </a:spcBef>
              <a:tabLst>
                <a:tab pos="0" algn="l"/>
              </a:tabLst>
            </a:pPr>
            <a:r>
              <a:rPr lang="en-US" sz="1100" b="0" strike="noStrike" spc="-1">
                <a:latin typeface="Arial"/>
              </a:rPr>
              <a:t>Instead of relying on local statistics at each importon for the constriction of the gathering radius, now, a global rate is estimated, which allows for a more flexible exploration of the path space by stochastically computing new importons per iteration.</a:t>
            </a:r>
          </a:p>
          <a:p>
            <a:pPr marL="216000" indent="-215640">
              <a:lnSpc>
                <a:spcPct val="100000"/>
              </a:lnSpc>
              <a:spcBef>
                <a:spcPts val="1199"/>
              </a:spcBef>
              <a:tabLst>
                <a:tab pos="0" algn="l"/>
              </a:tabLst>
            </a:pPr>
            <a:r>
              <a:rPr lang="en-US" sz="1100" b="0" strike="noStrike" spc="-1">
                <a:solidFill>
                  <a:srgbClr val="FF0000"/>
                </a:solidFill>
                <a:latin typeface="Arial"/>
              </a:rPr>
              <a:t>It is here that we must mention the ADS rebuilt, since now, you can disassociate the camera paths from local statistics and you can re-generate importons per iteration (which further need some storage and ADS on top of them):</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However, this comes at the cost of requiring either an importon or a photon index to be rebuilt per iteration, for performing the nearest neighbor search during photon density estimation.</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Our presented work, uses the probabilistic approach of the progressive photon mapper proposed by Knaus and Zwicker. </a:t>
            </a: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This effectively reduced the variance for certain illumination effects and greatly simplified several aspects of the algorithm.</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Instead of relying on local statistics at each importon for the constriction of the gathering radius, a global rate is used for the entire scene.</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Additionally, the importon generation step is now performed in an iterative fashion, allowing for a more flexible exploration of the path space, by stochastically computing new importons per iteration.</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However, this comes at the cost of requiring either an importon or a photon index to be rebuilt per iteration, to perform nearest neighbor search, during photon density estimation.</a:t>
            </a:r>
            <a:endParaRPr lang="en-US" sz="1100" b="0" strike="noStrike" spc="-1">
              <a:latin typeface="Arial"/>
            </a:endParaRPr>
          </a:p>
          <a:p>
            <a:pPr marL="216000" indent="-215640">
              <a:lnSpc>
                <a:spcPct val="115000"/>
              </a:lnSpc>
              <a:spcBef>
                <a:spcPts val="1199"/>
              </a:spcBef>
              <a:tabLst>
                <a:tab pos="0" algn="l"/>
              </a:tabLst>
            </a:pP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p:txBody>
      </p:sp>
      <p:sp>
        <p:nvSpPr>
          <p:cNvPr id="47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The former method, was further improved independently by Hachisuka and Jensen as well as Knaus and Zwicker that unified both the camera and the light stages.</a:t>
            </a:r>
          </a:p>
          <a:p>
            <a:pPr marL="216000" indent="-215640">
              <a:lnSpc>
                <a:spcPct val="120000"/>
              </a:lnSpc>
              <a:spcBef>
                <a:spcPts val="1199"/>
              </a:spcBef>
              <a:tabLst>
                <a:tab pos="0" algn="l"/>
              </a:tabLst>
            </a:pPr>
            <a:r>
              <a:rPr lang="en-US" sz="1100" b="0" strike="noStrike" spc="-1">
                <a:latin typeface="Arial"/>
              </a:rPr>
              <a:t>This effectively improved the overall convergence for certain illumination effects and greatly simplified several aspects of the algorithm.</a:t>
            </a:r>
          </a:p>
          <a:p>
            <a:pPr marL="216000" indent="-215640">
              <a:lnSpc>
                <a:spcPct val="120000"/>
              </a:lnSpc>
              <a:spcBef>
                <a:spcPts val="1199"/>
              </a:spcBef>
              <a:tabLst>
                <a:tab pos="0" algn="l"/>
              </a:tabLst>
            </a:pPr>
            <a:r>
              <a:rPr lang="en-US" sz="1100" b="0" strike="noStrike" spc="-1">
                <a:latin typeface="Arial"/>
              </a:rPr>
              <a:t>Instead of relying on local statistics at each importon for the constriction of the gathering radius, now, a global rate is estimated, which allows for a more flexible exploration of the path space by stochastically computing new importons per iteration.</a:t>
            </a:r>
          </a:p>
          <a:p>
            <a:pPr marL="216000" indent="-215640">
              <a:lnSpc>
                <a:spcPct val="100000"/>
              </a:lnSpc>
              <a:spcBef>
                <a:spcPts val="1199"/>
              </a:spcBef>
              <a:tabLst>
                <a:tab pos="0" algn="l"/>
              </a:tabLst>
            </a:pPr>
            <a:r>
              <a:rPr lang="en-US" sz="1100" b="0" strike="noStrike" spc="-1">
                <a:solidFill>
                  <a:srgbClr val="FF0000"/>
                </a:solidFill>
                <a:latin typeface="Arial"/>
              </a:rPr>
              <a:t>It is here that we must mention the ADS rebuilt, since now, you can disassociate the camera paths from local statistics and you can re-generate importons per iteration (which further need some storage and ADS on top of them):</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However, this comes at the cost of requiring either an importon or a photon index to be rebuilt per iteration, for performing the nearest neighbor search during photon density estimation.</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Our presented work, uses the probabilistic approach of the progressive photon mapper proposed by Knaus and Zwicker. </a:t>
            </a: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This effectively reduced the variance for certain illumination effects and greatly simplified several aspects of the algorithm.</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Instead of relying on local statistics at each importon for the constriction of the gathering radius, a global rate is used for the entire scene.</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Additionally, the importon generation step is now performed in an iterative fashion, allowing for a more flexible exploration of the path space, by stochastically computing new importons per iteration.</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However, this comes at the cost of requiring either an importon or a photon index to be rebuilt per iteration, to perform nearest neighbor search, during photon density estimation.</a:t>
            </a:r>
            <a:endParaRPr lang="en-US" sz="1100" b="0" strike="noStrike" spc="-1">
              <a:latin typeface="Arial"/>
            </a:endParaRPr>
          </a:p>
          <a:p>
            <a:pPr marL="216000" indent="-215640">
              <a:lnSpc>
                <a:spcPct val="115000"/>
              </a:lnSpc>
              <a:spcBef>
                <a:spcPts val="1199"/>
              </a:spcBef>
              <a:tabLst>
                <a:tab pos="0" algn="l"/>
              </a:tabLst>
            </a:pP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p:txBody>
      </p:sp>
      <p:sp>
        <p:nvSpPr>
          <p:cNvPr id="47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The former method, was further improved independently by Hachisuka and Jensen as well as Knaus and Zwicker that unified both the camera and the light stages.</a:t>
            </a:r>
          </a:p>
          <a:p>
            <a:pPr marL="216000" indent="-215640">
              <a:lnSpc>
                <a:spcPct val="120000"/>
              </a:lnSpc>
              <a:spcBef>
                <a:spcPts val="1199"/>
              </a:spcBef>
              <a:tabLst>
                <a:tab pos="0" algn="l"/>
              </a:tabLst>
            </a:pPr>
            <a:r>
              <a:rPr lang="en-US" sz="1100" b="0" strike="noStrike" spc="-1">
                <a:latin typeface="Arial"/>
              </a:rPr>
              <a:t>This effectively improved the overall convergence for certain illumination effects and greatly simplified several aspects of the algorithm.</a:t>
            </a:r>
          </a:p>
          <a:p>
            <a:pPr marL="216000" indent="-215640">
              <a:lnSpc>
                <a:spcPct val="120000"/>
              </a:lnSpc>
              <a:spcBef>
                <a:spcPts val="1199"/>
              </a:spcBef>
              <a:tabLst>
                <a:tab pos="0" algn="l"/>
              </a:tabLst>
            </a:pPr>
            <a:r>
              <a:rPr lang="en-US" sz="1100" b="0" strike="noStrike" spc="-1">
                <a:latin typeface="Arial"/>
              </a:rPr>
              <a:t>Instead of relying on local statistics at each importon for the constriction of the gathering radius, now, a global rate is estimated, which allows for a more flexible exploration of the path space by stochastically computing new importons per iteration.</a:t>
            </a:r>
          </a:p>
          <a:p>
            <a:pPr marL="216000" indent="-215640">
              <a:lnSpc>
                <a:spcPct val="100000"/>
              </a:lnSpc>
              <a:spcBef>
                <a:spcPts val="1199"/>
              </a:spcBef>
              <a:tabLst>
                <a:tab pos="0" algn="l"/>
              </a:tabLst>
            </a:pPr>
            <a:r>
              <a:rPr lang="en-US" sz="1100" b="0" strike="noStrike" spc="-1">
                <a:solidFill>
                  <a:srgbClr val="FF0000"/>
                </a:solidFill>
                <a:latin typeface="Arial"/>
              </a:rPr>
              <a:t>It is here that we must mention the ADS rebuilt, since now, you can disassociate the camera paths from local statistics and you can re-generate importons per iteration (which further need some storage and ADS on top of them):</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However, this comes at the cost of requiring either an importon or a photon index to be rebuilt per iteration, for performing the nearest neighbor search during photon density estimation.</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Our presented work, uses the probabilistic approach of the progressive photon mapper proposed by Knaus and Zwicker. </a:t>
            </a: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This effectively reduced the variance for certain illumination effects and greatly simplified several aspects of the algorithm.</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Instead of relying on local statistics at each importon for the constriction of the gathering radius, a global rate is used for the entire scene.</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Additionally, the importon generation step is now performed in an iterative fashion, allowing for a more flexible exploration of the path space, by stochastically computing new importons per iteration.</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However, this comes at the cost of requiring either an importon or a photon index to be rebuilt per iteration, to perform nearest neighbor search, during photon density estimation.</a:t>
            </a:r>
            <a:endParaRPr lang="en-US" sz="1100" b="0" strike="noStrike" spc="-1">
              <a:latin typeface="Arial"/>
            </a:endParaRPr>
          </a:p>
          <a:p>
            <a:pPr marL="216000" indent="-215640">
              <a:lnSpc>
                <a:spcPct val="115000"/>
              </a:lnSpc>
              <a:spcBef>
                <a:spcPts val="1199"/>
              </a:spcBef>
              <a:tabLst>
                <a:tab pos="0" algn="l"/>
              </a:tabLst>
            </a:pP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p:txBody>
      </p:sp>
      <p:sp>
        <p:nvSpPr>
          <p:cNvPr id="48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The former method, was further improved independently by Hachisuka and Jensen as well as Knaus and Zwicker that unified both the camera and the light stages.</a:t>
            </a:r>
          </a:p>
          <a:p>
            <a:pPr marL="216000" indent="-215640">
              <a:lnSpc>
                <a:spcPct val="120000"/>
              </a:lnSpc>
              <a:spcBef>
                <a:spcPts val="1199"/>
              </a:spcBef>
              <a:tabLst>
                <a:tab pos="0" algn="l"/>
              </a:tabLst>
            </a:pPr>
            <a:r>
              <a:rPr lang="en-US" sz="1100" b="0" strike="noStrike" spc="-1">
                <a:latin typeface="Arial"/>
              </a:rPr>
              <a:t>This effectively improved the overall convergence for certain illumination effects and greatly simplified several aspects of the algorithm.</a:t>
            </a:r>
          </a:p>
          <a:p>
            <a:pPr marL="216000" indent="-215640">
              <a:lnSpc>
                <a:spcPct val="120000"/>
              </a:lnSpc>
              <a:spcBef>
                <a:spcPts val="1199"/>
              </a:spcBef>
              <a:tabLst>
                <a:tab pos="0" algn="l"/>
              </a:tabLst>
            </a:pPr>
            <a:r>
              <a:rPr lang="en-US" sz="1100" b="0" strike="noStrike" spc="-1">
                <a:latin typeface="Arial"/>
              </a:rPr>
              <a:t>Instead of relying on local statistics at each importon for the constriction of the gathering radius, now, a global rate is estimated, which allows for a more flexible exploration of the path space by stochastically computing new importons per iteration.</a:t>
            </a:r>
          </a:p>
          <a:p>
            <a:pPr marL="216000" indent="-215640">
              <a:lnSpc>
                <a:spcPct val="100000"/>
              </a:lnSpc>
              <a:spcBef>
                <a:spcPts val="1199"/>
              </a:spcBef>
              <a:tabLst>
                <a:tab pos="0" algn="l"/>
              </a:tabLst>
            </a:pPr>
            <a:r>
              <a:rPr lang="en-US" sz="1100" b="0" strike="noStrike" spc="-1">
                <a:solidFill>
                  <a:srgbClr val="FF0000"/>
                </a:solidFill>
                <a:latin typeface="Arial"/>
              </a:rPr>
              <a:t>It is here that we must mention the ADS rebuilt, since now, you can disassociate the camera paths from local statistics and you can re-generate importons per iteration (which further need some storage and ADS on top of them):</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However, this comes at the cost of requiring either an importon or a photon index to be rebuilt per iteration, for performing the nearest neighbor search during photon density estimation.</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FF0000"/>
                </a:solidFill>
                <a:latin typeface="Arial"/>
              </a:rPr>
              <a:t>Our presented work, uses the probabilistic approach of the progressive photon mapper proposed by Knaus and Zwicker. </a:t>
            </a: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This effectively reduced the variance for certain illumination effects and greatly simplified several aspects of the algorithm.</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Instead of relying on local statistics at each importon for the constriction of the gathering radius, a global rate is used for the entire scene.</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Additionally, the importon generation step is now performed in an iterative fashion, allowing for a more flexible exploration of the path space, by stochastically computing new importons per iteration.</a:t>
            </a:r>
            <a:endParaRPr lang="en-US" sz="1100" b="0" strike="noStrike" spc="-1">
              <a:latin typeface="Arial"/>
            </a:endParaRPr>
          </a:p>
          <a:p>
            <a:pPr marL="216000" indent="-215640">
              <a:lnSpc>
                <a:spcPct val="115000"/>
              </a:lnSpc>
              <a:spcBef>
                <a:spcPts val="1199"/>
              </a:spcBef>
              <a:tabLst>
                <a:tab pos="0" algn="l"/>
              </a:tabLst>
            </a:pPr>
            <a:r>
              <a:rPr lang="en-US" sz="1100" b="0" strike="noStrike" spc="-1">
                <a:solidFill>
                  <a:srgbClr val="000000"/>
                </a:solidFill>
                <a:latin typeface="Arial"/>
              </a:rPr>
              <a:t>However, this comes at the cost of requiring either an importon or a photon index to be rebuilt per iteration, to perform nearest neighbor search, during photon density estimation.</a:t>
            </a:r>
            <a:endParaRPr lang="en-US" sz="1100" b="0" strike="noStrike" spc="-1">
              <a:latin typeface="Arial"/>
            </a:endParaRPr>
          </a:p>
          <a:p>
            <a:pPr marL="216000" indent="-215640">
              <a:lnSpc>
                <a:spcPct val="115000"/>
              </a:lnSpc>
              <a:spcBef>
                <a:spcPts val="1199"/>
              </a:spcBef>
              <a:tabLst>
                <a:tab pos="0" algn="l"/>
              </a:tabLst>
            </a:pPr>
            <a:endParaRPr lang="en-US" sz="1100" b="0" strike="noStrike" spc="-1">
              <a:latin typeface="Arial"/>
            </a:endParaRPr>
          </a:p>
          <a:p>
            <a:pPr marL="216000" indent="-215640">
              <a:lnSpc>
                <a:spcPct val="12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p:txBody>
      </p:sp>
      <p:sp>
        <p:nvSpPr>
          <p:cNvPr id="48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To recap, the most recently proposed progressive variants of photon mapping, require a constant and relatively low amount of memory at the cost of reconstructing the photon or importon hierarchy in every subsequent iteration.</a:t>
            </a:r>
          </a:p>
        </p:txBody>
      </p:sp>
      <p:sp>
        <p:nvSpPr>
          <p:cNvPr id="48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To recap, the most recently proposed progressive variants of photon mapping, require a constant and relatively low amount of memory at the cost of reconstructing the photon or importon hierarchy in every subsequent iteration.</a:t>
            </a:r>
          </a:p>
        </p:txBody>
      </p:sp>
      <p:sp>
        <p:nvSpPr>
          <p:cNvPr id="48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Traditionally, the indexing mechanism is handled by some hierarchical data structure such as a kd-tree, which provides efficient queries at the cost of a slow construction time.</a:t>
            </a:r>
          </a:p>
          <a:p>
            <a:pPr marL="216000" indent="-215640">
              <a:lnSpc>
                <a:spcPct val="100000"/>
              </a:lnSpc>
              <a:spcBef>
                <a:spcPts val="1199"/>
              </a:spcBef>
              <a:tabLst>
                <a:tab pos="0" algn="l"/>
              </a:tabLst>
            </a:pPr>
            <a:r>
              <a:rPr lang="en-US" sz="1100" b="0" strike="noStrike" spc="-1">
                <a:solidFill>
                  <a:srgbClr val="000000"/>
                </a:solidFill>
                <a:latin typeface="Arial"/>
              </a:rPr>
              <a:t>This can induce a prohibitive cost to the overall process in terms of application interactivity and responsiveness which in turn makes its practical usage limited.</a:t>
            </a:r>
            <a:endParaRPr lang="en-US" sz="1100" b="0" strike="noStrike" spc="-1">
              <a:latin typeface="Arial"/>
            </a:endParaRPr>
          </a:p>
          <a:p>
            <a:pPr marL="216000" indent="-215640">
              <a:lnSpc>
                <a:spcPct val="100000"/>
              </a:lnSpc>
              <a:spcBef>
                <a:spcPts val="1199"/>
              </a:spcBef>
              <a:tabLst>
                <a:tab pos="0" algn="l"/>
              </a:tabLst>
            </a:pPr>
            <a:r>
              <a:rPr lang="en-US" sz="1100" b="0" strike="noStrike" spc="-1">
                <a:solidFill>
                  <a:srgbClr val="000000"/>
                </a:solidFill>
                <a:latin typeface="Arial"/>
              </a:rPr>
              <a:t>Ideally, our indexing scheme should rank both properties equally.</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
        <p:nvSpPr>
          <p:cNvPr id="48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Traditionally, the indexing mechanism is handled by some hierarchical data structure such as a kd-tree, which provides efficient queries at the cost of a slow construction time.</a:t>
            </a:r>
          </a:p>
          <a:p>
            <a:pPr marL="216000" indent="-215640">
              <a:lnSpc>
                <a:spcPct val="100000"/>
              </a:lnSpc>
              <a:spcBef>
                <a:spcPts val="1199"/>
              </a:spcBef>
              <a:tabLst>
                <a:tab pos="0" algn="l"/>
              </a:tabLst>
            </a:pPr>
            <a:r>
              <a:rPr lang="en-US" sz="1100" b="0" strike="noStrike" spc="-1">
                <a:solidFill>
                  <a:srgbClr val="000000"/>
                </a:solidFill>
                <a:latin typeface="Arial"/>
              </a:rPr>
              <a:t>This can induce a prohibitive cost to the overall process in terms of application interactivity and responsiveness which in turn makes its practical usage limited.</a:t>
            </a:r>
            <a:endParaRPr lang="en-US" sz="1100" b="0" strike="noStrike" spc="-1">
              <a:latin typeface="Arial"/>
            </a:endParaRPr>
          </a:p>
          <a:p>
            <a:pPr marL="216000" indent="-215640">
              <a:lnSpc>
                <a:spcPct val="100000"/>
              </a:lnSpc>
              <a:spcBef>
                <a:spcPts val="1199"/>
              </a:spcBef>
              <a:tabLst>
                <a:tab pos="0" algn="l"/>
              </a:tabLst>
            </a:pPr>
            <a:r>
              <a:rPr lang="en-US" sz="1100" b="0" strike="noStrike" spc="-1">
                <a:solidFill>
                  <a:srgbClr val="000000"/>
                </a:solidFill>
                <a:latin typeface="Arial"/>
              </a:rPr>
              <a:t>Ideally, our indexing scheme should rank both properties equally.</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
        <p:nvSpPr>
          <p:cNvPr id="49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Rendering high fidelity images, is a challenging task when difficult to capture illumination events are present in the scene.</a:t>
            </a:r>
          </a:p>
          <a:p>
            <a:pPr marL="216000" indent="-215640">
              <a:lnSpc>
                <a:spcPct val="115000"/>
              </a:lnSpc>
              <a:spcBef>
                <a:spcPts val="1199"/>
              </a:spcBef>
              <a:tabLst>
                <a:tab pos="0" algn="l"/>
              </a:tabLst>
            </a:pPr>
            <a:r>
              <a:rPr lang="en-US" sz="1100" b="0" strike="noStrike" spc="-1">
                <a:latin typeface="Arial"/>
              </a:rPr>
              <a:t>One such case arises, when we would like to simulate lighting phenomena such as the caustic effects.</a:t>
            </a:r>
          </a:p>
          <a:p>
            <a:pPr marL="216000" indent="-215640">
              <a:lnSpc>
                <a:spcPct val="115000"/>
              </a:lnSpc>
              <a:spcBef>
                <a:spcPts val="1199"/>
              </a:spcBef>
              <a:tabLst>
                <a:tab pos="0" algn="l"/>
              </a:tabLst>
            </a:pPr>
            <a:r>
              <a:rPr lang="en-US" sz="1100" b="0" strike="noStrike" spc="-1">
                <a:latin typeface="Arial"/>
              </a:rPr>
              <a:t>To handle these type of events, the photon mapping algorithm and several of its variants have been extensively studied in computer graphics.</a:t>
            </a:r>
          </a:p>
          <a:p>
            <a:pPr marL="216000" indent="-215640">
              <a:lnSpc>
                <a:spcPct val="100000"/>
              </a:lnSpc>
              <a:spcBef>
                <a:spcPts val="1199"/>
              </a:spcBef>
              <a:tabLst>
                <a:tab pos="0" algn="l"/>
              </a:tabLst>
            </a:pPr>
            <a:endParaRPr lang="en-US" sz="1100" b="0" strike="noStrike" spc="-1">
              <a:latin typeface="Arial"/>
            </a:endParaRPr>
          </a:p>
        </p:txBody>
      </p:sp>
      <p:sp>
        <p:nvSpPr>
          <p:cNvPr id="45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Taking these factors into consideration and by exploiting an ubiquitous pipeline that is independent of the GPU architecture such as the rasterization pipeline,</a:t>
            </a:r>
          </a:p>
          <a:p>
            <a:pPr marL="216000" indent="-215640">
              <a:lnSpc>
                <a:spcPct val="100000"/>
              </a:lnSpc>
              <a:spcBef>
                <a:spcPts val="1199"/>
              </a:spcBef>
              <a:tabLst>
                <a:tab pos="0" algn="l"/>
              </a:tabLst>
            </a:pPr>
            <a:r>
              <a:rPr lang="en-US" sz="1100" b="0" strike="noStrike" spc="-1">
                <a:latin typeface="Arial"/>
              </a:rPr>
              <a:t>the hierarchy construction can be replaced with a highly parallel process in order to resolve the gathering step but at the same time maintain query performance.</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
        <p:nvSpPr>
          <p:cNvPr id="49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Taking these factors into consideration and by exploiting an ubiquitous pipeline that is independent of the GPU architecture such as the rasterization pipeline,</a:t>
            </a:r>
          </a:p>
          <a:p>
            <a:pPr marL="216000" indent="-215640">
              <a:lnSpc>
                <a:spcPct val="100000"/>
              </a:lnSpc>
              <a:spcBef>
                <a:spcPts val="1199"/>
              </a:spcBef>
              <a:tabLst>
                <a:tab pos="0" algn="l"/>
              </a:tabLst>
            </a:pPr>
            <a:r>
              <a:rPr lang="en-US" sz="1100" b="0" strike="noStrike" spc="-1">
                <a:latin typeface="Arial"/>
              </a:rPr>
              <a:t>the hierarchy construction can be replaced with a highly parallel process in order to resolve the gathering step but at the same time maintain query performance.</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
        <p:nvSpPr>
          <p:cNvPr id="49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49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49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50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50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50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Consequently, in this work we focus on unifying both tracing and photon energy distribution stages under the hood of the rasterization pipeline.</a:t>
            </a:r>
          </a:p>
          <a:p>
            <a:pPr marL="216000" indent="-215640">
              <a:lnSpc>
                <a:spcPct val="120000"/>
              </a:lnSpc>
              <a:spcBef>
                <a:spcPts val="1199"/>
              </a:spcBef>
              <a:tabLst>
                <a:tab pos="0" algn="l"/>
              </a:tabLst>
            </a:pPr>
            <a:r>
              <a:rPr lang="en-US" sz="1100" b="0" strike="noStrike" spc="-1">
                <a:latin typeface="Arial"/>
              </a:rPr>
              <a:t>This will enable us to implicitly couple the importon storage with the tracing architecture and fully utilize splatting operation, a highly parallel process to effectively distribute photon energy flux.</a:t>
            </a:r>
          </a:p>
          <a:p>
            <a:pPr marL="216000" indent="-215640">
              <a:lnSpc>
                <a:spcPct val="120000"/>
              </a:lnSpc>
              <a:spcBef>
                <a:spcPts val="1199"/>
              </a:spcBef>
              <a:tabLst>
                <a:tab pos="0" algn="l"/>
              </a:tabLst>
            </a:pPr>
            <a:r>
              <a:rPr lang="en-US" sz="1100" b="0" strike="noStrike" spc="-1">
                <a:latin typeface="Arial"/>
              </a:rPr>
              <a:t>As a result, construction of a photon hierarchy can be completely omitted.</a:t>
            </a:r>
          </a:p>
          <a:p>
            <a:pPr marL="216000" indent="-215640">
              <a:lnSpc>
                <a:spcPct val="144000"/>
              </a:lnSpc>
              <a:spcBef>
                <a:spcPts val="1199"/>
              </a:spcBef>
              <a:tabLst>
                <a:tab pos="0" algn="l"/>
              </a:tabLst>
            </a:pPr>
            <a:r>
              <a:rPr lang="en-US" sz="1100" b="0" strike="noStrike" spc="-1">
                <a:latin typeface="Arial"/>
              </a:rPr>
              <a:t>This is in sharp contrast to prior rasterisation-based approaches as our method, is the first to demonstrate a faithful and accurate porting of probabilistic progressive photon mapping that captures every illumination event.</a:t>
            </a:r>
          </a:p>
          <a:p>
            <a:pPr marL="216000" indent="-215640">
              <a:lnSpc>
                <a:spcPct val="100000"/>
              </a:lnSpc>
              <a:tabLst>
                <a:tab pos="0" algn="l"/>
              </a:tabLst>
            </a:pPr>
            <a:endParaRPr lang="en-US" sz="1100" b="0" strike="noStrike" spc="-1">
              <a:latin typeface="Arial"/>
            </a:endParaRPr>
          </a:p>
        </p:txBody>
      </p:sp>
      <p:sp>
        <p:nvSpPr>
          <p:cNvPr id="50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Before we delve into the details of our method, it is essential to get a high level overview of some basic rasterization data structures.</a:t>
            </a:r>
          </a:p>
          <a:p>
            <a:pPr marL="216000" indent="-215640">
              <a:lnSpc>
                <a:spcPct val="100000"/>
              </a:lnSpc>
              <a:tabLst>
                <a:tab pos="0" algn="l"/>
              </a:tabLst>
            </a:pPr>
            <a:endParaRPr lang="en-US" sz="1100" b="0" strike="noStrike" spc="-1">
              <a:latin typeface="Arial"/>
            </a:endParaRPr>
          </a:p>
        </p:txBody>
      </p:sp>
      <p:sp>
        <p:nvSpPr>
          <p:cNvPr id="50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Image-based data structures, are specialized in capturing view-dependent geometry samples at a predefined granularity, corresponding to the image plane resolution in pixel units.</a:t>
            </a:r>
          </a:p>
          <a:p>
            <a:pPr marL="216000" indent="-215640">
              <a:lnSpc>
                <a:spcPct val="100000"/>
              </a:lnSpc>
              <a:spcBef>
                <a:spcPts val="1199"/>
              </a:spcBef>
              <a:tabLst>
                <a:tab pos="0" algn="l"/>
              </a:tabLst>
            </a:pPr>
            <a:r>
              <a:rPr lang="en-US" sz="1100" b="0" strike="noStrike" spc="-1">
                <a:latin typeface="Arial"/>
              </a:rPr>
              <a:t>Projected samples generate fragments that may overlap in image space</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
        <p:nvSpPr>
          <p:cNvPr id="51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The bidirectional approach of photon mapping was first introduced by Jensen and consists of two main steps.</a:t>
            </a:r>
          </a:p>
          <a:p>
            <a:pPr marL="216000" indent="-215640">
              <a:lnSpc>
                <a:spcPct val="120000"/>
              </a:lnSpc>
              <a:spcBef>
                <a:spcPts val="1199"/>
              </a:spcBef>
              <a:tabLst>
                <a:tab pos="0" algn="l"/>
              </a:tabLst>
            </a:pPr>
            <a:r>
              <a:rPr lang="en-US" sz="1100" b="0" strike="noStrike" spc="-1">
                <a:latin typeface="Arial"/>
              </a:rPr>
              <a:t>First, a massive number of photons are emitted from the light sources, traced throughout the scene, depositing their flux contribution to certain light events.</a:t>
            </a:r>
          </a:p>
          <a:p>
            <a:pPr marL="216000" indent="-215640">
              <a:lnSpc>
                <a:spcPct val="120000"/>
              </a:lnSpc>
              <a:spcBef>
                <a:spcPts val="1199"/>
              </a:spcBef>
              <a:tabLst>
                <a:tab pos="0" algn="l"/>
              </a:tabLst>
            </a:pPr>
            <a:r>
              <a:rPr lang="en-US" sz="1100" b="0" strike="noStrike" spc="-1">
                <a:latin typeface="Arial"/>
              </a:rPr>
              <a:t>Then, in the second step, paths traced from the camera gather a fixed number of photons in the local neighborhood around diffuse events.</a:t>
            </a:r>
          </a:p>
          <a:p>
            <a:pPr marL="216000" indent="-215640">
              <a:lnSpc>
                <a:spcPct val="120000"/>
              </a:lnSpc>
              <a:spcBef>
                <a:spcPts val="1199"/>
              </a:spcBef>
              <a:tabLst>
                <a:tab pos="0" algn="l"/>
              </a:tabLst>
            </a:pPr>
            <a:r>
              <a:rPr lang="en-US" sz="1100" b="0" strike="noStrike" spc="-1">
                <a:latin typeface="Arial"/>
              </a:rPr>
              <a:t>As the number of emitted photons tends to infinity, the photon mapping algorithm can produce accurate output radiance estimates.</a:t>
            </a:r>
          </a:p>
          <a:p>
            <a:pPr marL="216000" indent="-215640">
              <a:lnSpc>
                <a:spcPct val="120000"/>
              </a:lnSpc>
              <a:spcBef>
                <a:spcPts val="1199"/>
              </a:spcBef>
              <a:tabLst>
                <a:tab pos="0" algn="l"/>
              </a:tabLst>
            </a:pPr>
            <a:r>
              <a:rPr lang="en-US" sz="1100" b="0" strike="noStrike" spc="-1">
                <a:latin typeface="Arial"/>
              </a:rPr>
              <a:t>In practice though, the generation of converged images requires a very large amount of photons, resulting in large storage and indexing requirements. </a:t>
            </a:r>
          </a:p>
        </p:txBody>
      </p:sp>
      <p:sp>
        <p:nvSpPr>
          <p:cNvPr id="45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and thus, require a per-pixel storage mechanism to maintain.</a:t>
            </a:r>
            <a:endParaRPr lang="en-US" sz="1100" b="0" strike="noStrike" spc="-1">
              <a:latin typeface="Arial"/>
            </a:endParaRPr>
          </a:p>
          <a:p>
            <a:pPr marL="216000" indent="-215640">
              <a:lnSpc>
                <a:spcPct val="100000"/>
              </a:lnSpc>
              <a:spcBef>
                <a:spcPts val="1199"/>
              </a:spcBef>
              <a:tabLst>
                <a:tab pos="0" algn="l"/>
              </a:tabLst>
            </a:pPr>
            <a:r>
              <a:rPr lang="en-US" sz="1100" b="0" strike="noStrike" spc="-1">
                <a:solidFill>
                  <a:srgbClr val="000000"/>
                </a:solidFill>
                <a:latin typeface="Arial"/>
              </a:rPr>
              <a:t>Therefore, these fragments can be directly used to index the actual primitives of the scene.</a:t>
            </a:r>
            <a:endParaRPr lang="en-US" sz="1100" b="0" strike="noStrike" spc="-1">
              <a:latin typeface="Arial"/>
            </a:endParaRPr>
          </a:p>
        </p:txBody>
      </p:sp>
      <p:sp>
        <p:nvSpPr>
          <p:cNvPr id="51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noRot="1" noChangeAspect="1"/>
          </p:cNvSpPr>
          <p:nvPr>
            <p:ph type="sldImg"/>
          </p:nvPr>
        </p:nvSpPr>
        <p:spPr>
          <a:xfrm>
            <a:off x="1143360" y="685800"/>
            <a:ext cx="4571280" cy="3427920"/>
          </a:xfrm>
          <a:prstGeom prst="rect">
            <a:avLst/>
          </a:prstGeom>
        </p:spPr>
      </p:sp>
      <p:sp>
        <p:nvSpPr>
          <p:cNvPr id="51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By appropriately extending a single view to a multi view scheme we can effectively index the whole input geometry.</a:t>
            </a:r>
          </a:p>
          <a:p>
            <a:pPr marL="216000" indent="-215640">
              <a:lnSpc>
                <a:spcPct val="120000"/>
              </a:lnSpc>
              <a:spcBef>
                <a:spcPts val="1199"/>
              </a:spcBef>
              <a:tabLst>
                <a:tab pos="0" algn="l"/>
              </a:tabLst>
            </a:pPr>
            <a:r>
              <a:rPr lang="en-US" sz="1100" b="0" strike="noStrike" spc="-1">
                <a:latin typeface="Arial"/>
              </a:rPr>
              <a:t>In the special case of a perspective projection one can achieve this by constructing six partially overlapping views in a cubemap formation.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noRot="1" noChangeAspect="1"/>
          </p:cNvSpPr>
          <p:nvPr>
            <p:ph type="sldImg"/>
          </p:nvPr>
        </p:nvSpPr>
        <p:spPr>
          <a:xfrm>
            <a:off x="1143360" y="685800"/>
            <a:ext cx="4571280" cy="3427920"/>
          </a:xfrm>
          <a:prstGeom prst="rect">
            <a:avLst/>
          </a:prstGeom>
        </p:spPr>
      </p:sp>
      <p:sp>
        <p:nvSpPr>
          <p:cNvPr id="51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Most recently, Vardis et al., introduced a ray tracing architecture, named as DIRT, that exploits the aforementioned spatial subdivision to accurately resolve potential triangle intersections.</a:t>
            </a:r>
          </a:p>
          <a:p>
            <a:pPr marL="216000" indent="-215640">
              <a:lnSpc>
                <a:spcPct val="100000"/>
              </a:lnSpc>
              <a:spcBef>
                <a:spcPts val="1199"/>
              </a:spcBef>
              <a:tabLst>
                <a:tab pos="0" algn="l"/>
              </a:tabLst>
            </a:pPr>
            <a:r>
              <a:rPr lang="en-US" sz="1100" b="0" strike="noStrike" spc="-1">
                <a:latin typeface="Arial"/>
              </a:rPr>
              <a:t>Briefly speaking, they used a hierarchical image space traversal algorithm to efficiently march rays across the views of the cubemap and index the actual geometry by iterating a per-pixel storage scheme.</a:t>
            </a:r>
          </a:p>
          <a:p>
            <a:pPr marL="216000" indent="-215640">
              <a:lnSpc>
                <a:spcPct val="100000"/>
              </a:lnSpc>
              <a:spcBef>
                <a:spcPts val="1199"/>
              </a:spcBef>
              <a:tabLst>
                <a:tab pos="0" algn="l"/>
              </a:tabLst>
            </a:pPr>
            <a:endParaRPr lang="en-US" sz="1100" b="0" strike="noStrike" spc="-1">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noRot="1" noChangeAspect="1"/>
          </p:cNvSpPr>
          <p:nvPr>
            <p:ph type="sldImg"/>
          </p:nvPr>
        </p:nvSpPr>
        <p:spPr>
          <a:xfrm>
            <a:off x="1143360" y="685800"/>
            <a:ext cx="4571280" cy="3427920"/>
          </a:xfrm>
          <a:prstGeom prst="rect">
            <a:avLst/>
          </a:prstGeom>
        </p:spPr>
      </p:sp>
      <p:sp>
        <p:nvSpPr>
          <p:cNvPr id="51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In order to perform shading and keep tracing rays at arbitrary depth, their method maintained a per-pixel hit-buffer that recorded the ids of intersected primitives.</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In a secondary step, geometry was rasterized into the cubemap to extract the shading data for each intersection and update the payloads of the corresponding to rays.</a:t>
            </a:r>
            <a:endParaRPr lang="en-US" sz="1100" b="0" strike="noStrike" spc="-1">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noRot="1" noChangeAspect="1"/>
          </p:cNvSpPr>
          <p:nvPr>
            <p:ph type="sldImg"/>
          </p:nvPr>
        </p:nvSpPr>
        <p:spPr>
          <a:xfrm>
            <a:off x="1143360" y="685800"/>
            <a:ext cx="4571280" cy="3427920"/>
          </a:xfrm>
          <a:prstGeom prst="rect">
            <a:avLst/>
          </a:prstGeom>
        </p:spPr>
      </p:sp>
      <p:sp>
        <p:nvSpPr>
          <p:cNvPr id="52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Using DIRT as the ray tracing architecture, we can now further proceed to the specific steps of our algorithm.</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noRot="1" noChangeAspect="1"/>
          </p:cNvSpPr>
          <p:nvPr>
            <p:ph type="sldImg"/>
          </p:nvPr>
        </p:nvSpPr>
        <p:spPr>
          <a:xfrm>
            <a:off x="1143360" y="685800"/>
            <a:ext cx="4571280" cy="3427920"/>
          </a:xfrm>
          <a:prstGeom prst="rect">
            <a:avLst/>
          </a:prstGeom>
        </p:spPr>
      </p:sp>
      <p:sp>
        <p:nvSpPr>
          <p:cNvPr id="52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First we begin with the photon emission stage. A linear buffer with entries equal to the number of emitted photons times the maximum trace depth is initialized.</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Next, the photon tracing pass is invoked. For each photon, an additional path segment is traced along with an update of the corresponding photon entry.</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Optionally, in this step, certain types of light emitters, such as point lights, can utilize the rasterizer to employ a fast direct photon bounce, effectively omitting a tracing step.</a:t>
            </a: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noRot="1" noChangeAspect="1"/>
          </p:cNvSpPr>
          <p:nvPr>
            <p:ph type="sldImg"/>
          </p:nvPr>
        </p:nvSpPr>
        <p:spPr>
          <a:xfrm>
            <a:off x="1143360" y="685800"/>
            <a:ext cx="4571280" cy="3427920"/>
          </a:xfrm>
          <a:prstGeom prst="rect">
            <a:avLst/>
          </a:prstGeom>
        </p:spPr>
      </p:sp>
      <p:sp>
        <p:nvSpPr>
          <p:cNvPr id="52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First we begin with the photon emission stage. A linear buffer with entries equal to the number of emitted photons times the maximum trace depth is initialized.</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Next, the photon tracing pass is invoked. For each photon, an additional path segment is traced along with an update of the corresponding photon entry.</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Optionally, in this step, certain types of light emitters, such as point lights, can utilize the rasterizer to employ a fast direct photon bounce, effectively omitting a tracing step.</a:t>
            </a: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PlaceHolder 1"/>
          <p:cNvSpPr>
            <a:spLocks noGrp="1" noRot="1" noChangeAspect="1"/>
          </p:cNvSpPr>
          <p:nvPr>
            <p:ph type="sldImg"/>
          </p:nvPr>
        </p:nvSpPr>
        <p:spPr>
          <a:xfrm>
            <a:off x="1143360" y="685800"/>
            <a:ext cx="4571280" cy="3427920"/>
          </a:xfrm>
          <a:prstGeom prst="rect">
            <a:avLst/>
          </a:prstGeom>
        </p:spPr>
      </p:sp>
      <p:sp>
        <p:nvSpPr>
          <p:cNvPr id="52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First we begin with the photon emission stage. A linear buffer with entries equal to the number of emitted photons times the maximum trace depth is initialized.</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Next, the photon tracing pass is invoked. For each photon, an additional path segment is traced along with an update of the corresponding photon entry.</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Optionally, in this step, certain types of light emitters, such as point lights, can utilize the rasterizer to employ a fast direct photon bounce, effectively omitting a tracing step.</a:t>
            </a: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noRot="1" noChangeAspect="1"/>
          </p:cNvSpPr>
          <p:nvPr>
            <p:ph type="sldImg"/>
          </p:nvPr>
        </p:nvSpPr>
        <p:spPr>
          <a:xfrm>
            <a:off x="1143360" y="685800"/>
            <a:ext cx="4571280" cy="3427920"/>
          </a:xfrm>
          <a:prstGeom prst="rect">
            <a:avLst/>
          </a:prstGeom>
        </p:spPr>
      </p:sp>
      <p:sp>
        <p:nvSpPr>
          <p:cNvPr id="52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First we begin with the photon emission stage. A linear buffer with entries equal to the number of emitted photons times the maximum trace depth is initialized.</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Next, the photon tracing pass is invoked. For each photon, an additional path segment is traced along with an update of the corresponding photon entry.</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Optionally, in this step, certain types of light emitters, such as point lights, can utilize the rasterizer to employ a fast direct photon bounce, effectively omitting a tracing step.</a:t>
            </a: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noRot="1" noChangeAspect="1"/>
          </p:cNvSpPr>
          <p:nvPr>
            <p:ph type="sldImg"/>
          </p:nvPr>
        </p:nvSpPr>
        <p:spPr>
          <a:xfrm>
            <a:off x="1143360" y="685800"/>
            <a:ext cx="4571280" cy="3427920"/>
          </a:xfrm>
          <a:prstGeom prst="rect">
            <a:avLst/>
          </a:prstGeom>
        </p:spPr>
      </p:sp>
      <p:sp>
        <p:nvSpPr>
          <p:cNvPr id="53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This stage is terminated when the maximum trace depth or a path termination event is encountered by every emitted photon.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The bidirectional approach of photon mapping was first introduced by Jensen and consists of two main steps.</a:t>
            </a:r>
          </a:p>
          <a:p>
            <a:pPr marL="216000" indent="-215640">
              <a:lnSpc>
                <a:spcPct val="120000"/>
              </a:lnSpc>
              <a:spcBef>
                <a:spcPts val="1199"/>
              </a:spcBef>
              <a:tabLst>
                <a:tab pos="0" algn="l"/>
              </a:tabLst>
            </a:pPr>
            <a:r>
              <a:rPr lang="en-US" sz="1100" b="0" strike="noStrike" spc="-1">
                <a:latin typeface="Arial"/>
              </a:rPr>
              <a:t>First, a massive number of photons are emitted from the light sources, traced throughout the scene, depositing their flux contribution to certain light events.</a:t>
            </a:r>
          </a:p>
          <a:p>
            <a:pPr marL="216000" indent="-215640">
              <a:lnSpc>
                <a:spcPct val="120000"/>
              </a:lnSpc>
              <a:spcBef>
                <a:spcPts val="1199"/>
              </a:spcBef>
              <a:tabLst>
                <a:tab pos="0" algn="l"/>
              </a:tabLst>
            </a:pPr>
            <a:r>
              <a:rPr lang="en-US" sz="1100" b="0" strike="noStrike" spc="-1">
                <a:latin typeface="Arial"/>
              </a:rPr>
              <a:t>Then, in the second step, paths traced from the camera gather a fixed number of photons in the local neighborhood around diffuse events.</a:t>
            </a:r>
          </a:p>
          <a:p>
            <a:pPr marL="216000" indent="-215640">
              <a:lnSpc>
                <a:spcPct val="120000"/>
              </a:lnSpc>
              <a:spcBef>
                <a:spcPts val="1199"/>
              </a:spcBef>
              <a:tabLst>
                <a:tab pos="0" algn="l"/>
              </a:tabLst>
            </a:pPr>
            <a:r>
              <a:rPr lang="en-US" sz="1100" b="0" strike="noStrike" spc="-1">
                <a:latin typeface="Arial"/>
              </a:rPr>
              <a:t>As the number of emitted photons tends to infinity, the photon mapping algorithm can produce accurate output radiance estimates.</a:t>
            </a:r>
          </a:p>
          <a:p>
            <a:pPr marL="216000" indent="-215640">
              <a:lnSpc>
                <a:spcPct val="120000"/>
              </a:lnSpc>
              <a:spcBef>
                <a:spcPts val="1199"/>
              </a:spcBef>
              <a:tabLst>
                <a:tab pos="0" algn="l"/>
              </a:tabLst>
            </a:pPr>
            <a:r>
              <a:rPr lang="en-US" sz="1100" b="0" strike="noStrike" spc="-1">
                <a:latin typeface="Arial"/>
              </a:rPr>
              <a:t>In practice though, the generation of converged images requires a very large amount of photons, resulting in large storage and indexing requirements. </a:t>
            </a:r>
          </a:p>
        </p:txBody>
      </p:sp>
      <p:sp>
        <p:nvSpPr>
          <p:cNvPr id="46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noRot="1" noChangeAspect="1"/>
          </p:cNvSpPr>
          <p:nvPr>
            <p:ph type="sldImg"/>
          </p:nvPr>
        </p:nvSpPr>
        <p:spPr>
          <a:xfrm>
            <a:off x="1143360" y="685800"/>
            <a:ext cx="4571280" cy="3427920"/>
          </a:xfrm>
          <a:prstGeom prst="rect">
            <a:avLst/>
          </a:prstGeom>
        </p:spPr>
      </p:sp>
      <p:sp>
        <p:nvSpPr>
          <p:cNvPr id="53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After the photon tracing phase, we can partially evaluate the indirect illumination, visible from the eye sensor on diffuse surfaces. This can be accomplished with the splatting operation on surface points directly visible from the camera.</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noRot="1" noChangeAspect="1"/>
          </p:cNvSpPr>
          <p:nvPr>
            <p:ph type="sldImg"/>
          </p:nvPr>
        </p:nvSpPr>
        <p:spPr>
          <a:xfrm>
            <a:off x="1143360" y="685800"/>
            <a:ext cx="4571280" cy="3427920"/>
          </a:xfrm>
          <a:prstGeom prst="rect">
            <a:avLst/>
          </a:prstGeom>
        </p:spPr>
      </p:sp>
      <p:sp>
        <p:nvSpPr>
          <p:cNvPr id="53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More specifically, every indirectly scattered photon can be treated as a primitive and rasterized on the camera image plane with splat size equal to the importon gathering radius.</a:t>
            </a:r>
          </a:p>
          <a:p>
            <a:pPr marL="216000" indent="-215640">
              <a:lnSpc>
                <a:spcPct val="120000"/>
              </a:lnSpc>
              <a:spcBef>
                <a:spcPts val="1199"/>
              </a:spcBef>
              <a:tabLst>
                <a:tab pos="0" algn="l"/>
              </a:tabLst>
            </a:pPr>
            <a:r>
              <a:rPr lang="en-US" sz="1100" b="0" strike="noStrike" spc="-1">
                <a:latin typeface="Arial"/>
              </a:rPr>
              <a:t>Generated fragments will index and accumulate photon energy contributions using the camera G-buffer. Due to the inherent parallelization provided by the rasterization, this method effectively replaces a tree search invocation with a constant time indexing mechanism.</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PlaceHolder 1"/>
          <p:cNvSpPr>
            <a:spLocks noGrp="1" noRot="1" noChangeAspect="1"/>
          </p:cNvSpPr>
          <p:nvPr>
            <p:ph type="sldImg"/>
          </p:nvPr>
        </p:nvSpPr>
        <p:spPr>
          <a:xfrm>
            <a:off x="1143360" y="685800"/>
            <a:ext cx="4571280" cy="3427920"/>
          </a:xfrm>
          <a:prstGeom prst="rect">
            <a:avLst/>
          </a:prstGeom>
        </p:spPr>
      </p:sp>
      <p:sp>
        <p:nvSpPr>
          <p:cNvPr id="53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More specifically, every indirectly scattered photon can be treated as a primitive and rasterized on the camera image plane with splat size equal to the importon gathering radius.</a:t>
            </a:r>
          </a:p>
          <a:p>
            <a:pPr marL="216000" indent="-215640">
              <a:lnSpc>
                <a:spcPct val="120000"/>
              </a:lnSpc>
              <a:spcBef>
                <a:spcPts val="1199"/>
              </a:spcBef>
              <a:tabLst>
                <a:tab pos="0" algn="l"/>
              </a:tabLst>
            </a:pPr>
            <a:r>
              <a:rPr lang="en-US" sz="1100" b="0" strike="noStrike" spc="-1">
                <a:latin typeface="Arial"/>
              </a:rPr>
              <a:t>Generated fragments will index and accumulate photon energy contributions using the camera G-buffer. Due to the inherent parallelization provided by the rasterization, this method effectively replaces a tree search invocation with a constant time indexing mechanism.</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noRot="1" noChangeAspect="1"/>
          </p:cNvSpPr>
          <p:nvPr>
            <p:ph type="sldImg"/>
          </p:nvPr>
        </p:nvSpPr>
        <p:spPr>
          <a:xfrm>
            <a:off x="1143360" y="685800"/>
            <a:ext cx="4571280" cy="3427920"/>
          </a:xfrm>
          <a:prstGeom prst="rect">
            <a:avLst/>
          </a:prstGeom>
        </p:spPr>
      </p:sp>
      <p:sp>
        <p:nvSpPr>
          <p:cNvPr id="53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More specifically, every indirectly scattered photon can be treated as a primitive and rasterized on the camera image plane with splat size equal to the importon gathering radius.</a:t>
            </a:r>
          </a:p>
          <a:p>
            <a:pPr marL="216000" indent="-215640">
              <a:lnSpc>
                <a:spcPct val="120000"/>
              </a:lnSpc>
              <a:spcBef>
                <a:spcPts val="1199"/>
              </a:spcBef>
              <a:tabLst>
                <a:tab pos="0" algn="l"/>
              </a:tabLst>
            </a:pPr>
            <a:r>
              <a:rPr lang="en-US" sz="1100" b="0" strike="noStrike" spc="-1">
                <a:latin typeface="Arial"/>
              </a:rPr>
              <a:t>Generated fragments will index and accumulate photon energy contributions using the camera G-buffer. Due to the inherent parallelization provided by the rasterization, this method effectively replaces a tree search invocation with a constant time indexing mechanism.</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noRot="1" noChangeAspect="1"/>
          </p:cNvSpPr>
          <p:nvPr>
            <p:ph type="sldImg"/>
          </p:nvPr>
        </p:nvSpPr>
        <p:spPr>
          <a:xfrm>
            <a:off x="1143360" y="685800"/>
            <a:ext cx="4571280" cy="3427920"/>
          </a:xfrm>
          <a:prstGeom prst="rect">
            <a:avLst/>
          </a:prstGeom>
        </p:spPr>
      </p:sp>
      <p:sp>
        <p:nvSpPr>
          <p:cNvPr id="54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Up to this step, we have only recorded the contribution of photons using only the light tracing step. Since gathering can only occur on diffuse surfaces, we have demonstrated how to evaluate part of the final indirect illumination.</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noRot="1" noChangeAspect="1"/>
          </p:cNvSpPr>
          <p:nvPr>
            <p:ph type="sldImg"/>
          </p:nvPr>
        </p:nvSpPr>
        <p:spPr>
          <a:xfrm>
            <a:off x="1143360" y="685800"/>
            <a:ext cx="4571280" cy="3427920"/>
          </a:xfrm>
          <a:prstGeom prst="rect">
            <a:avLst/>
          </a:prstGeom>
        </p:spPr>
      </p:sp>
      <p:sp>
        <p:nvSpPr>
          <p:cNvPr id="54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Up to this step, we have only recorded the contribution of photons using only the light tracing step. Since gathering can only occur on diffuse surfaces, we have demonstrated how to evaluate part of the final indirect illumination.</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noRot="1" noChangeAspect="1"/>
          </p:cNvSpPr>
          <p:nvPr>
            <p:ph type="sldImg"/>
          </p:nvPr>
        </p:nvSpPr>
        <p:spPr>
          <a:xfrm>
            <a:off x="1143360" y="685800"/>
            <a:ext cx="4571280" cy="3427920"/>
          </a:xfrm>
          <a:prstGeom prst="rect">
            <a:avLst/>
          </a:prstGeom>
        </p:spPr>
      </p:sp>
      <p:sp>
        <p:nvSpPr>
          <p:cNvPr id="54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This accounts for path segments that does not include specular or highly glossy events that are directly visible from the camera.</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noRot="1" noChangeAspect="1"/>
          </p:cNvSpPr>
          <p:nvPr>
            <p:ph type="sldImg"/>
          </p:nvPr>
        </p:nvSpPr>
        <p:spPr>
          <a:xfrm>
            <a:off x="1143360" y="685800"/>
            <a:ext cx="4571280" cy="3427920"/>
          </a:xfrm>
          <a:prstGeom prst="rect">
            <a:avLst/>
          </a:prstGeom>
        </p:spPr>
      </p:sp>
      <p:sp>
        <p:nvSpPr>
          <p:cNvPr id="54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Thus, secondary paths must be traced from the camera to capture these events and terminate on diffuse surfaces in order to effectively enable the gathering process.</a:t>
            </a:r>
          </a:p>
          <a:p>
            <a:pPr marL="216000" indent="-215640">
              <a:lnSpc>
                <a:spcPct val="100000"/>
              </a:lnSpc>
              <a:spcBef>
                <a:spcPts val="1199"/>
              </a:spcBef>
              <a:tabLst>
                <a:tab pos="0" algn="l"/>
              </a:tabLst>
            </a:pPr>
            <a:endParaRPr lang="en-US" sz="1100" b="0" strike="noStrike" spc="-1">
              <a:latin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PlaceHolder 1"/>
          <p:cNvSpPr>
            <a:spLocks noGrp="1" noRot="1" noChangeAspect="1"/>
          </p:cNvSpPr>
          <p:nvPr>
            <p:ph type="sldImg"/>
          </p:nvPr>
        </p:nvSpPr>
        <p:spPr>
          <a:xfrm>
            <a:off x="1143360" y="685800"/>
            <a:ext cx="4571280" cy="3427920"/>
          </a:xfrm>
          <a:prstGeom prst="rect">
            <a:avLst/>
          </a:prstGeom>
        </p:spPr>
      </p:sp>
      <p:sp>
        <p:nvSpPr>
          <p:cNvPr id="54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Since we use the DIRT to trace the importons, successful surface intersections are implicitly recorded from its hit-buffer and as a result spatial information is preserved.</a:t>
            </a:r>
          </a:p>
          <a:p>
            <a:pPr marL="216000" indent="-215640">
              <a:lnSpc>
                <a:spcPct val="120000"/>
              </a:lnSpc>
              <a:spcBef>
                <a:spcPts val="1199"/>
              </a:spcBef>
              <a:tabLst>
                <a:tab pos="0" algn="l"/>
              </a:tabLst>
            </a:pPr>
            <a:r>
              <a:rPr lang="en-US" sz="1100" b="0" strike="noStrike" spc="-1">
                <a:latin typeface="Arial"/>
              </a:rPr>
              <a:t>Therefore, no further modification or extra storage mechanism is required.</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1143360" y="685800"/>
            <a:ext cx="4571280" cy="3427920"/>
          </a:xfrm>
          <a:prstGeom prst="rect">
            <a:avLst/>
          </a:prstGeom>
        </p:spPr>
      </p:sp>
      <p:sp>
        <p:nvSpPr>
          <p:cNvPr id="55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Active importon hits, for the current trace depth, can now be indexed by splatting indirectly scattered photons into the DIRT cubemap.</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The bidirectional approach of photon mapping was first introduced by Jensen and consists of two main steps.</a:t>
            </a:r>
          </a:p>
          <a:p>
            <a:pPr marL="216000" indent="-215640">
              <a:lnSpc>
                <a:spcPct val="120000"/>
              </a:lnSpc>
              <a:spcBef>
                <a:spcPts val="1199"/>
              </a:spcBef>
              <a:tabLst>
                <a:tab pos="0" algn="l"/>
              </a:tabLst>
            </a:pPr>
            <a:r>
              <a:rPr lang="en-US" sz="1100" b="0" strike="noStrike" spc="-1">
                <a:latin typeface="Arial"/>
              </a:rPr>
              <a:t>First, a massive number of photons are emitted from the light sources, traced throughout the scene, depositing their flux contribution to certain light events.</a:t>
            </a:r>
          </a:p>
          <a:p>
            <a:pPr marL="216000" indent="-215640">
              <a:lnSpc>
                <a:spcPct val="120000"/>
              </a:lnSpc>
              <a:spcBef>
                <a:spcPts val="1199"/>
              </a:spcBef>
              <a:tabLst>
                <a:tab pos="0" algn="l"/>
              </a:tabLst>
            </a:pPr>
            <a:r>
              <a:rPr lang="en-US" sz="1100" b="0" strike="noStrike" spc="-1">
                <a:latin typeface="Arial"/>
              </a:rPr>
              <a:t>Then, in the second step, paths traced from the camera gather a fixed number of photons in the local neighborhood around diffuse events.</a:t>
            </a:r>
          </a:p>
          <a:p>
            <a:pPr marL="216000" indent="-215640">
              <a:lnSpc>
                <a:spcPct val="120000"/>
              </a:lnSpc>
              <a:spcBef>
                <a:spcPts val="1199"/>
              </a:spcBef>
              <a:tabLst>
                <a:tab pos="0" algn="l"/>
              </a:tabLst>
            </a:pPr>
            <a:r>
              <a:rPr lang="en-US" sz="1100" b="0" strike="noStrike" spc="-1">
                <a:latin typeface="Arial"/>
              </a:rPr>
              <a:t>As the number of emitted photons tends to infinity, the photon mapping algorithm can produce accurate output radiance estimates.</a:t>
            </a:r>
          </a:p>
          <a:p>
            <a:pPr marL="216000" indent="-215640">
              <a:lnSpc>
                <a:spcPct val="120000"/>
              </a:lnSpc>
              <a:spcBef>
                <a:spcPts val="1199"/>
              </a:spcBef>
              <a:tabLst>
                <a:tab pos="0" algn="l"/>
              </a:tabLst>
            </a:pPr>
            <a:r>
              <a:rPr lang="en-US" sz="1100" b="0" strike="noStrike" spc="-1">
                <a:latin typeface="Arial"/>
              </a:rPr>
              <a:t>In practice though, the generation of converged images requires a very large amount of photons, resulting in large storage and indexing requirements. </a:t>
            </a:r>
          </a:p>
        </p:txBody>
      </p:sp>
      <p:sp>
        <p:nvSpPr>
          <p:cNvPr id="462"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1143360" y="685800"/>
            <a:ext cx="4571280" cy="3427920"/>
          </a:xfrm>
          <a:prstGeom prst="rect">
            <a:avLst/>
          </a:prstGeom>
        </p:spPr>
      </p:sp>
      <p:sp>
        <p:nvSpPr>
          <p:cNvPr id="55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Active importon hits, for the current trace depth, can now be indexed by splatting indirectly scattered photons into the DIRT cubemap.</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noRot="1" noChangeAspect="1"/>
          </p:cNvSpPr>
          <p:nvPr>
            <p:ph type="sldImg"/>
          </p:nvPr>
        </p:nvSpPr>
        <p:spPr>
          <a:xfrm>
            <a:off x="1143360" y="685800"/>
            <a:ext cx="4571280" cy="3427920"/>
          </a:xfrm>
          <a:prstGeom prst="rect">
            <a:avLst/>
          </a:prstGeom>
        </p:spPr>
      </p:sp>
      <p:sp>
        <p:nvSpPr>
          <p:cNvPr id="55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This is a necessary operation as importons may not be directly visible after the secondary bounce.</a:t>
            </a:r>
            <a:endParaRPr lang="en-US" sz="1100" b="0" strike="noStrike" spc="-1">
              <a:latin typeface="Arial"/>
            </a:endParaRPr>
          </a:p>
          <a:p>
            <a:pPr marL="216000" indent="-215640">
              <a:lnSpc>
                <a:spcPct val="100000"/>
              </a:lnSpc>
              <a:spcBef>
                <a:spcPts val="1199"/>
              </a:spcBef>
              <a:tabLst>
                <a:tab pos="0" algn="l"/>
              </a:tabLst>
            </a:pPr>
            <a:r>
              <a:rPr lang="en-US" sz="1100" b="0" strike="noStrike" spc="-1">
                <a:solidFill>
                  <a:srgbClr val="000000"/>
                </a:solidFill>
                <a:latin typeface="Arial"/>
              </a:rPr>
              <a:t>Nevertheless, photon splat projections are independent of the cubemap resolution and therefore, does not introduce any approximations to the final flux distribution since this parameter only affects the sparsity and the length of the hit records.</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noRot="1" noChangeAspect="1"/>
          </p:cNvSpPr>
          <p:nvPr>
            <p:ph type="sldImg"/>
          </p:nvPr>
        </p:nvSpPr>
        <p:spPr>
          <a:xfrm>
            <a:off x="1143360" y="685800"/>
            <a:ext cx="4571280" cy="3427920"/>
          </a:xfrm>
          <a:prstGeom prst="rect">
            <a:avLst/>
          </a:prstGeom>
        </p:spPr>
      </p:sp>
      <p:sp>
        <p:nvSpPr>
          <p:cNvPr id="55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solidFill>
                  <a:srgbClr val="000000"/>
                </a:solidFill>
                <a:latin typeface="Arial"/>
              </a:rPr>
              <a:t>This is a necessary operation as importons may not be directly visible after the secondary bounce.</a:t>
            </a:r>
            <a:endParaRPr lang="en-US" sz="1100" b="0" strike="noStrike" spc="-1">
              <a:latin typeface="Arial"/>
            </a:endParaRPr>
          </a:p>
          <a:p>
            <a:pPr marL="216000" indent="-215640">
              <a:lnSpc>
                <a:spcPct val="100000"/>
              </a:lnSpc>
              <a:spcBef>
                <a:spcPts val="1199"/>
              </a:spcBef>
              <a:tabLst>
                <a:tab pos="0" algn="l"/>
              </a:tabLst>
            </a:pPr>
            <a:r>
              <a:rPr lang="en-US" sz="1100" b="0" strike="noStrike" spc="-1">
                <a:solidFill>
                  <a:srgbClr val="000000"/>
                </a:solidFill>
                <a:latin typeface="Arial"/>
              </a:rPr>
              <a:t>Nevertheless, photon splat projections are independent of the cubemap resolution and therefore, does not introduce any approximations to the final flux distribution since this parameter only affects the sparsity and the length of the hit records.</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1143360" y="685800"/>
            <a:ext cx="4571280" cy="3427920"/>
          </a:xfrm>
          <a:prstGeom prst="rect">
            <a:avLst/>
          </a:prstGeom>
        </p:spPr>
      </p:sp>
      <p:sp>
        <p:nvSpPr>
          <p:cNvPr id="55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Repeating theses 2 stages until a diffuse event or a maximum depth is reached, will be sufficient to completely simulate every missing illumination path.</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noRot="1" noChangeAspect="1"/>
          </p:cNvSpPr>
          <p:nvPr>
            <p:ph type="sldImg"/>
          </p:nvPr>
        </p:nvSpPr>
        <p:spPr>
          <a:xfrm>
            <a:off x="1143360" y="685800"/>
            <a:ext cx="4571280" cy="3427920"/>
          </a:xfrm>
          <a:prstGeom prst="rect">
            <a:avLst/>
          </a:prstGeom>
        </p:spPr>
      </p:sp>
      <p:sp>
        <p:nvSpPr>
          <p:cNvPr id="56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Finally, accumulating direct illumination and averaging the final rendering output will complete a single iteration of our photon mapper.</a:t>
            </a:r>
          </a:p>
          <a:p>
            <a:pPr marL="216000" indent="-215640">
              <a:lnSpc>
                <a:spcPct val="120000"/>
              </a:lnSpc>
              <a:spcBef>
                <a:spcPts val="1199"/>
              </a:spcBef>
              <a:tabLst>
                <a:tab pos="0" algn="l"/>
              </a:tabLst>
            </a:pPr>
            <a:r>
              <a:rPr lang="en-US" sz="1100" b="0" strike="noStrike" spc="-1">
                <a:latin typeface="Arial"/>
              </a:rPr>
              <a:t>This concludes our proposed method.</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noRot="1" noChangeAspect="1"/>
          </p:cNvSpPr>
          <p:nvPr>
            <p:ph type="sldImg"/>
          </p:nvPr>
        </p:nvSpPr>
        <p:spPr>
          <a:xfrm>
            <a:off x="1143360" y="685800"/>
            <a:ext cx="4571280" cy="3427920"/>
          </a:xfrm>
          <a:prstGeom prst="rect">
            <a:avLst/>
          </a:prstGeom>
        </p:spPr>
      </p:sp>
      <p:sp>
        <p:nvSpPr>
          <p:cNvPr id="56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For the evaluation part, we performed experiments on 7 different scenes with geometry complexity from a few thousand to over a million triangles.</a:t>
            </a:r>
          </a:p>
          <a:p>
            <a:pPr marL="216000" indent="-215640">
              <a:lnSpc>
                <a:spcPct val="100000"/>
              </a:lnSpc>
              <a:spcBef>
                <a:spcPts val="1199"/>
              </a:spcBef>
              <a:tabLst>
                <a:tab pos="0" algn="l"/>
              </a:tabLst>
            </a:pPr>
            <a:r>
              <a:rPr lang="en-US" sz="1100" b="0" strike="noStrike" spc="-1">
                <a:latin typeface="Arial"/>
              </a:rPr>
              <a:t>As for the photon emission size we employ batches of approximately 250 thousand photons for each case.</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1143360" y="685800"/>
            <a:ext cx="4571280" cy="3427920"/>
          </a:xfrm>
          <a:prstGeom prst="rect">
            <a:avLst/>
          </a:prstGeom>
        </p:spPr>
      </p:sp>
      <p:sp>
        <p:nvSpPr>
          <p:cNvPr id="56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For the evaluation part, we performed experiments on 7 different scenes with geometry complexity from a few thousand to over a million triangles.</a:t>
            </a:r>
          </a:p>
          <a:p>
            <a:pPr marL="216000" indent="-215640">
              <a:lnSpc>
                <a:spcPct val="100000"/>
              </a:lnSpc>
              <a:spcBef>
                <a:spcPts val="1199"/>
              </a:spcBef>
              <a:tabLst>
                <a:tab pos="0" algn="l"/>
              </a:tabLst>
            </a:pPr>
            <a:r>
              <a:rPr lang="en-US" sz="1100" b="0" strike="noStrike" spc="-1">
                <a:latin typeface="Arial"/>
              </a:rPr>
              <a:t>As for the photon emission size we employ batches of approximately 250 thousand photons for each case.</a:t>
            </a: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noRot="1" noChangeAspect="1"/>
          </p:cNvSpPr>
          <p:nvPr>
            <p:ph type="sldImg"/>
          </p:nvPr>
        </p:nvSpPr>
        <p:spPr>
          <a:xfrm>
            <a:off x="1143360" y="685800"/>
            <a:ext cx="4571280" cy="3427920"/>
          </a:xfrm>
          <a:prstGeom prst="rect">
            <a:avLst/>
          </a:prstGeom>
        </p:spPr>
      </p:sp>
      <p:sp>
        <p:nvSpPr>
          <p:cNvPr id="56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Now in order to compare the performance and quality of our method we implemented a reference probabilistic progressive photon mapper with Optix ray tracer and FLANN kd-tree a cuda accelerated library for nearest neighbors searches.</a:t>
            </a:r>
          </a:p>
          <a:p>
            <a:pPr marL="216000" indent="-215640">
              <a:lnSpc>
                <a:spcPct val="120000"/>
              </a:lnSpc>
              <a:spcBef>
                <a:spcPts val="1199"/>
              </a:spcBef>
              <a:tabLst>
                <a:tab pos="0" algn="l"/>
              </a:tabLst>
            </a:pPr>
            <a:r>
              <a:rPr lang="en-US" sz="1100" b="0" strike="noStrike" spc="-1">
                <a:latin typeface="Arial"/>
              </a:rPr>
              <a:t>And for both implementations we used an NVIDIA RTX 2080.</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1143360" y="685800"/>
            <a:ext cx="4571280" cy="3427920"/>
          </a:xfrm>
          <a:prstGeom prst="rect">
            <a:avLst/>
          </a:prstGeom>
        </p:spPr>
      </p:sp>
      <p:sp>
        <p:nvSpPr>
          <p:cNvPr id="56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1143360" y="685800"/>
            <a:ext cx="4571280" cy="3427920"/>
          </a:xfrm>
          <a:prstGeom prst="rect">
            <a:avLst/>
          </a:prstGeom>
        </p:spPr>
      </p:sp>
      <p:sp>
        <p:nvSpPr>
          <p:cNvPr id="57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The bidirectional approach of photon mapping was first introduced by Jensen and consists of two main steps.</a:t>
            </a:r>
          </a:p>
          <a:p>
            <a:pPr marL="216000" indent="-215640">
              <a:lnSpc>
                <a:spcPct val="120000"/>
              </a:lnSpc>
              <a:spcBef>
                <a:spcPts val="1199"/>
              </a:spcBef>
              <a:tabLst>
                <a:tab pos="0" algn="l"/>
              </a:tabLst>
            </a:pPr>
            <a:r>
              <a:rPr lang="en-US" sz="1100" b="0" strike="noStrike" spc="-1">
                <a:latin typeface="Arial"/>
              </a:rPr>
              <a:t>First, a massive number of photons are emitted from the light sources, traced throughout the scene, depositing their flux contribution to certain light events.</a:t>
            </a:r>
          </a:p>
          <a:p>
            <a:pPr marL="216000" indent="-215640">
              <a:lnSpc>
                <a:spcPct val="120000"/>
              </a:lnSpc>
              <a:spcBef>
                <a:spcPts val="1199"/>
              </a:spcBef>
              <a:tabLst>
                <a:tab pos="0" algn="l"/>
              </a:tabLst>
            </a:pPr>
            <a:r>
              <a:rPr lang="en-US" sz="1100" b="0" strike="noStrike" spc="-1">
                <a:latin typeface="Arial"/>
              </a:rPr>
              <a:t>Then, in the second step, paths traced from the camera gather a fixed number of photons in the local neighborhood around diffuse events.</a:t>
            </a:r>
          </a:p>
          <a:p>
            <a:pPr marL="216000" indent="-215640">
              <a:lnSpc>
                <a:spcPct val="120000"/>
              </a:lnSpc>
              <a:spcBef>
                <a:spcPts val="1199"/>
              </a:spcBef>
              <a:tabLst>
                <a:tab pos="0" algn="l"/>
              </a:tabLst>
            </a:pPr>
            <a:r>
              <a:rPr lang="en-US" sz="1100" b="0" strike="noStrike" spc="-1">
                <a:latin typeface="Arial"/>
              </a:rPr>
              <a:t>As the number of emitted photons tends to infinity, the photon mapping algorithm can produce accurate output radiance estimates.</a:t>
            </a:r>
          </a:p>
          <a:p>
            <a:pPr marL="216000" indent="-215640">
              <a:lnSpc>
                <a:spcPct val="120000"/>
              </a:lnSpc>
              <a:spcBef>
                <a:spcPts val="1199"/>
              </a:spcBef>
              <a:tabLst>
                <a:tab pos="0" algn="l"/>
              </a:tabLst>
            </a:pPr>
            <a:r>
              <a:rPr lang="en-US" sz="1100" b="0" strike="noStrike" spc="-1">
                <a:latin typeface="Arial"/>
              </a:rPr>
              <a:t>In practice though, the generation of converged images requires a very large amount of photons, resulting in large storage and indexing requirements. </a:t>
            </a:r>
          </a:p>
        </p:txBody>
      </p:sp>
      <p:sp>
        <p:nvSpPr>
          <p:cNvPr id="464"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noRot="1" noChangeAspect="1"/>
          </p:cNvSpPr>
          <p:nvPr>
            <p:ph type="sldImg"/>
          </p:nvPr>
        </p:nvSpPr>
        <p:spPr>
          <a:xfrm>
            <a:off x="1143360" y="685800"/>
            <a:ext cx="4571280" cy="3427920"/>
          </a:xfrm>
          <a:prstGeom prst="rect">
            <a:avLst/>
          </a:prstGeom>
        </p:spPr>
      </p:sp>
      <p:sp>
        <p:nvSpPr>
          <p:cNvPr id="57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noRot="1" noChangeAspect="1"/>
          </p:cNvSpPr>
          <p:nvPr>
            <p:ph type="sldImg"/>
          </p:nvPr>
        </p:nvSpPr>
        <p:spPr>
          <a:xfrm>
            <a:off x="1143360" y="685800"/>
            <a:ext cx="4571280" cy="3427920"/>
          </a:xfrm>
          <a:prstGeom prst="rect">
            <a:avLst/>
          </a:prstGeom>
        </p:spPr>
      </p:sp>
      <p:sp>
        <p:nvSpPr>
          <p:cNvPr id="57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noRot="1" noChangeAspect="1"/>
          </p:cNvSpPr>
          <p:nvPr>
            <p:ph type="sldImg"/>
          </p:nvPr>
        </p:nvSpPr>
        <p:spPr>
          <a:xfrm>
            <a:off x="1143360" y="685800"/>
            <a:ext cx="4571280" cy="3427920"/>
          </a:xfrm>
          <a:prstGeom prst="rect">
            <a:avLst/>
          </a:prstGeom>
        </p:spPr>
      </p:sp>
      <p:sp>
        <p:nvSpPr>
          <p:cNvPr id="57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noRot="1" noChangeAspect="1"/>
          </p:cNvSpPr>
          <p:nvPr>
            <p:ph type="sldImg"/>
          </p:nvPr>
        </p:nvSpPr>
        <p:spPr>
          <a:xfrm>
            <a:off x="1143360" y="685800"/>
            <a:ext cx="4571280" cy="3427920"/>
          </a:xfrm>
          <a:prstGeom prst="rect">
            <a:avLst/>
          </a:prstGeom>
        </p:spPr>
      </p:sp>
      <p:sp>
        <p:nvSpPr>
          <p:cNvPr id="57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First, we illustrate for each test case, with variable size of light and eye path lengths an average time for a complete iteration of the photon mapping process. As we can observe, despite the comparatively slower ray traversal of DIRT compared to the optimized OptiX ray tracing engine our method has a significantly better overall performance due to two important factors. First, our photon mapping variant does not require any photon ADS construction. Second, the introduction of photon splatting instead of gathering at all path depths, outperforms a tree search operation due to its trivially parallel fragment-based execution.</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noRot="1" noChangeAspect="1"/>
          </p:cNvSpPr>
          <p:nvPr>
            <p:ph type="sldImg"/>
          </p:nvPr>
        </p:nvSpPr>
        <p:spPr>
          <a:xfrm>
            <a:off x="1143360" y="685800"/>
            <a:ext cx="4571280" cy="3427920"/>
          </a:xfrm>
          <a:prstGeom prst="rect">
            <a:avLst/>
          </a:prstGeom>
        </p:spPr>
      </p:sp>
      <p:sp>
        <p:nvSpPr>
          <p:cNvPr id="58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 Next, we investigate the performance impact induced as the emitted batch size varies from approximately 60 thousand to 500 thousand photons for both methods. Despite that image-space photon tracing takes a significant portion of time for a single photon mapping cycle, FLANN ADS construction and indexing has a considerable overhead resulting in noticeably higher cycle times in all cases.</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noRot="1" noChangeAspect="1"/>
          </p:cNvSpPr>
          <p:nvPr>
            <p:ph type="sldImg"/>
          </p:nvPr>
        </p:nvSpPr>
        <p:spPr>
          <a:xfrm>
            <a:off x="1143360" y="685800"/>
            <a:ext cx="4571280" cy="3427920"/>
          </a:xfrm>
          <a:prstGeom prst="rect">
            <a:avLst/>
          </a:prstGeom>
        </p:spPr>
      </p:sp>
      <p:sp>
        <p:nvSpPr>
          <p:cNvPr id="58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 Next, we investigate the performance impact induced as the emitted batch size varies from approximately 60 thousand to 500 thousand photons for both methods. Despite that image-space photon tracing takes a significant portion of time for a single photon mapping cycle, FLANN ADS construction and indexing has a considerable overhead resulting in noticeably higher cycle times in all cases.</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noRot="1" noChangeAspect="1"/>
          </p:cNvSpPr>
          <p:nvPr>
            <p:ph type="sldImg"/>
          </p:nvPr>
        </p:nvSpPr>
        <p:spPr>
          <a:xfrm>
            <a:off x="1143360" y="685800"/>
            <a:ext cx="4571280" cy="3427920"/>
          </a:xfrm>
          <a:prstGeom prst="rect">
            <a:avLst/>
          </a:prstGeom>
        </p:spPr>
      </p:sp>
      <p:sp>
        <p:nvSpPr>
          <p:cNvPr id="58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We aslo investigate the performance impact of both methods with different resolutions up to 4K with constant photon emitted batch size. The same behavior is observed as image-space importon tracing is heavily affected by the increasing resolution. Nevertheless, the overhead induced primarily by the queries of the FLANN kd-tree overshadows our method’s total cycle time.</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noRot="1" noChangeAspect="1"/>
          </p:cNvSpPr>
          <p:nvPr>
            <p:ph type="sldImg"/>
          </p:nvPr>
        </p:nvSpPr>
        <p:spPr>
          <a:xfrm>
            <a:off x="1143360" y="685800"/>
            <a:ext cx="4571280" cy="3427920"/>
          </a:xfrm>
          <a:prstGeom prst="rect">
            <a:avLst/>
          </a:prstGeom>
        </p:spPr>
      </p:sp>
      <p:sp>
        <p:nvSpPr>
          <p:cNvPr id="58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We aslo investigate the performance impact of both methods with different resolutions up to 4K with constant photon emitted batch size. The same behavior is observed as image-space importon tracing is heavily affected by the increasing resolution. Nevertheless, the overhead induced primarily by the queries of the FLANN kd-tree overshadows our method’s total cycle time.</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noRot="1" noChangeAspect="1"/>
          </p:cNvSpPr>
          <p:nvPr>
            <p:ph type="sldImg"/>
          </p:nvPr>
        </p:nvSpPr>
        <p:spPr>
          <a:xfrm>
            <a:off x="1143360" y="685800"/>
            <a:ext cx="4571280" cy="3427920"/>
          </a:xfrm>
          <a:prstGeom prst="rect">
            <a:avLst/>
          </a:prstGeom>
        </p:spPr>
      </p:sp>
      <p:sp>
        <p:nvSpPr>
          <p:cNvPr id="58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Furthermore, we show example renderings, demonstrating the higher image quality that our method delivers for equal time comparisons.</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noRot="1" noChangeAspect="1"/>
          </p:cNvSpPr>
          <p:nvPr>
            <p:ph type="sldImg"/>
          </p:nvPr>
        </p:nvSpPr>
        <p:spPr>
          <a:xfrm>
            <a:off x="1143360" y="685800"/>
            <a:ext cx="4571280" cy="3427920"/>
          </a:xfrm>
          <a:prstGeom prst="rect">
            <a:avLst/>
          </a:prstGeom>
        </p:spPr>
      </p:sp>
      <p:sp>
        <p:nvSpPr>
          <p:cNvPr id="59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solidFill>
                  <a:srgbClr val="000000"/>
                </a:solidFill>
                <a:latin typeface="Arial"/>
              </a:rPr>
              <a:t>Morever, since we employ analytical ray intersection tests combined with accurate photon energy distribution through the splatting operation,</a:t>
            </a:r>
            <a:endParaRPr lang="en-US" sz="1100" b="0" strike="noStrike" spc="-1">
              <a:latin typeface="Arial"/>
            </a:endParaRPr>
          </a:p>
          <a:p>
            <a:pPr marL="216000" indent="-215640">
              <a:lnSpc>
                <a:spcPct val="120000"/>
              </a:lnSpc>
              <a:spcBef>
                <a:spcPts val="1199"/>
              </a:spcBef>
              <a:tabLst>
                <a:tab pos="0" algn="l"/>
              </a:tabLst>
            </a:pPr>
            <a:r>
              <a:rPr lang="en-US" sz="1100" b="0" strike="noStrike" spc="-1">
                <a:solidFill>
                  <a:srgbClr val="000000"/>
                </a:solidFill>
                <a:latin typeface="Arial"/>
              </a:rPr>
              <a:t>we can guarantee that the final result is consistent with the reference method.</a:t>
            </a:r>
            <a:endParaRPr lang="en-US" sz="1100" b="0" strike="noStrike" spc="-1">
              <a:latin typeface="Arial"/>
            </a:endParaRPr>
          </a:p>
          <a:p>
            <a:pPr marL="216000" indent="-215640">
              <a:lnSpc>
                <a:spcPct val="100000"/>
              </a:lnSpc>
              <a:spcBef>
                <a:spcPts val="1199"/>
              </a:spcBef>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For this reason, Hachisuka et al. further refined the algorithm in order to lift the prohibitive cost induced from the photon storage.</a:t>
            </a:r>
          </a:p>
          <a:p>
            <a:pPr marL="216000" indent="-215640">
              <a:lnSpc>
                <a:spcPct val="120000"/>
              </a:lnSpc>
              <a:spcBef>
                <a:spcPts val="1199"/>
              </a:spcBef>
              <a:tabLst>
                <a:tab pos="0" algn="l"/>
              </a:tabLst>
            </a:pPr>
            <a:r>
              <a:rPr lang="en-US" sz="1100" b="0" strike="noStrike" spc="-1">
                <a:latin typeface="Arial"/>
              </a:rPr>
              <a:t>In contrast to the original method, the camera path tracing pass, is invoked first, storing a number of “importons” dependent only on the image resolution, which represent the hit points, where photon gathering is going to occur.</a:t>
            </a:r>
          </a:p>
          <a:p>
            <a:pPr marL="216000" indent="-215640">
              <a:lnSpc>
                <a:spcPct val="120000"/>
              </a:lnSpc>
              <a:spcBef>
                <a:spcPts val="1199"/>
              </a:spcBef>
              <a:tabLst>
                <a:tab pos="0" algn="l"/>
              </a:tabLst>
            </a:pPr>
            <a:r>
              <a:rPr lang="en-US" sz="1100" b="0" strike="noStrike" spc="-1">
                <a:latin typeface="Arial"/>
              </a:rPr>
              <a:t>Then, photons are iteratively emitted in batches and traced, contributing to the stored importons in each iteration. This iterative photon emission process, allows for arbitrarily large populations of photons. Coupled with a statistical shrinking of the photon gathering radius, the proposed mechanism ensures a high-quality and consistent output, with a low memory footprint.</a:t>
            </a: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r>
              <a:rPr lang="en-US" sz="1100" b="0" strike="noStrike" spc="-1">
                <a:solidFill>
                  <a:srgbClr val="FF0000"/>
                </a:solidFill>
                <a:latin typeface="Arial"/>
              </a:rPr>
              <a:t>[It is difficult to talk here about rebuilding of data structures, as in theory, photons are not stored, but rather directly index the importon map, which remains constant through the photon emission. You do not need a photon map.]</a:t>
            </a:r>
            <a:endParaRPr lang="en-US" sz="1100" b="0" strike="noStrike" spc="-1">
              <a:latin typeface="Arial"/>
            </a:endParaRPr>
          </a:p>
        </p:txBody>
      </p:sp>
      <p:sp>
        <p:nvSpPr>
          <p:cNvPr id="466"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noRot="1" noChangeAspect="1"/>
          </p:cNvSpPr>
          <p:nvPr>
            <p:ph type="sldImg"/>
          </p:nvPr>
        </p:nvSpPr>
        <p:spPr>
          <a:xfrm>
            <a:off x="384175" y="685800"/>
            <a:ext cx="6089650" cy="3427413"/>
          </a:xfrm>
          <a:prstGeom prst="rect">
            <a:avLst/>
          </a:prstGeom>
        </p:spPr>
      </p:sp>
      <p:sp>
        <p:nvSpPr>
          <p:cNvPr id="59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Finally, we would like to briefly demonstrate the interactive aspect of our method on two example scenes.</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noRot="1" noChangeAspect="1"/>
          </p:cNvSpPr>
          <p:nvPr>
            <p:ph type="sldImg"/>
          </p:nvPr>
        </p:nvSpPr>
        <p:spPr>
          <a:xfrm>
            <a:off x="1143360" y="685800"/>
            <a:ext cx="4571280" cy="3427920"/>
          </a:xfrm>
          <a:prstGeom prst="rect">
            <a:avLst/>
          </a:prstGeom>
        </p:spPr>
      </p:sp>
      <p:sp>
        <p:nvSpPr>
          <p:cNvPr id="59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Concluding this talk, we have presented an accurate probabilistic progressive photon mapper for the rasterization pipeline.</a:t>
            </a:r>
          </a:p>
          <a:p>
            <a:pPr marL="216000" indent="-215640">
              <a:lnSpc>
                <a:spcPct val="100000"/>
              </a:lnSpc>
              <a:spcBef>
                <a:spcPts val="1199"/>
              </a:spcBef>
              <a:tabLst>
                <a:tab pos="0" algn="l"/>
              </a:tabLst>
            </a:pPr>
            <a:r>
              <a:rPr lang="en-US" sz="1100" b="0" strike="noStrike" spc="-1">
                <a:latin typeface="Arial"/>
              </a:rPr>
              <a:t>By exploiting the parallel capabilities of the available hardware, the splatting operation in conjunction with the implicit handle of the importon storage from DIRT can be used as an efficient alternative for the gathering process.This effectively eliminates the photon map hierarchy and at the same time is capable of capturing every illumination event.</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noRot="1" noChangeAspect="1"/>
          </p:cNvSpPr>
          <p:nvPr>
            <p:ph type="sldImg"/>
          </p:nvPr>
        </p:nvSpPr>
        <p:spPr>
          <a:xfrm>
            <a:off x="1143360" y="685800"/>
            <a:ext cx="4571280" cy="3427920"/>
          </a:xfrm>
          <a:prstGeom prst="rect">
            <a:avLst/>
          </a:prstGeom>
        </p:spPr>
      </p:sp>
      <p:sp>
        <p:nvSpPr>
          <p:cNvPr id="596"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Concluding this talk, we have presented an accurate probabilistic progressive photon mapper for the rasterization pipeline.</a:t>
            </a:r>
          </a:p>
          <a:p>
            <a:pPr marL="216000" indent="-215640">
              <a:lnSpc>
                <a:spcPct val="100000"/>
              </a:lnSpc>
              <a:spcBef>
                <a:spcPts val="1199"/>
              </a:spcBef>
              <a:tabLst>
                <a:tab pos="0" algn="l"/>
              </a:tabLst>
            </a:pPr>
            <a:r>
              <a:rPr lang="en-US" sz="1100" b="0" strike="noStrike" spc="-1">
                <a:latin typeface="Arial"/>
              </a:rPr>
              <a:t>By exploiting the parallel capabilities of the available hardware, the splatting operation in conjunction with the implicit handle of the importon storage from DIRT can be used as an efficient alternative for the gathering process.This effectively eliminates the photon map hierarchy and at the same time is capable of capturing every illumination event.</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noRot="1" noChangeAspect="1"/>
          </p:cNvSpPr>
          <p:nvPr>
            <p:ph type="sldImg"/>
          </p:nvPr>
        </p:nvSpPr>
        <p:spPr>
          <a:xfrm>
            <a:off x="1143360" y="685800"/>
            <a:ext cx="4571280" cy="3427920"/>
          </a:xfrm>
          <a:prstGeom prst="rect">
            <a:avLst/>
          </a:prstGeom>
        </p:spPr>
      </p:sp>
      <p:sp>
        <p:nvSpPr>
          <p:cNvPr id="598"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Concluding this talk, we have presented an accurate probabilistic progressive photon mapper for the rasterization pipeline.</a:t>
            </a:r>
          </a:p>
          <a:p>
            <a:pPr marL="216000" indent="-215640">
              <a:lnSpc>
                <a:spcPct val="100000"/>
              </a:lnSpc>
              <a:spcBef>
                <a:spcPts val="1199"/>
              </a:spcBef>
              <a:tabLst>
                <a:tab pos="0" algn="l"/>
              </a:tabLst>
            </a:pPr>
            <a:r>
              <a:rPr lang="en-US" sz="1100" b="0" strike="noStrike" spc="-1">
                <a:latin typeface="Arial"/>
              </a:rPr>
              <a:t>By exploiting the parallel capabilities of the available hardware, the splatting operation in conjunction with the implicit handle of the importon storage from DIRT can be used as an efficient alternative for the gathering process.This effectively eliminates the photon map hierarchy and at the same time is capable of capturing every illumination event.</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1143360" y="685800"/>
            <a:ext cx="4571280" cy="3427920"/>
          </a:xfrm>
          <a:prstGeom prst="rect">
            <a:avLst/>
          </a:prstGeom>
        </p:spPr>
      </p:sp>
      <p:sp>
        <p:nvSpPr>
          <p:cNvPr id="600"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Concluding this talk, we have presented an accurate probabilistic progressive photon mapper for the rasterization pipeline.</a:t>
            </a:r>
          </a:p>
          <a:p>
            <a:pPr marL="216000" indent="-215640">
              <a:lnSpc>
                <a:spcPct val="100000"/>
              </a:lnSpc>
              <a:spcBef>
                <a:spcPts val="1199"/>
              </a:spcBef>
              <a:tabLst>
                <a:tab pos="0" algn="l"/>
              </a:tabLst>
            </a:pPr>
            <a:r>
              <a:rPr lang="en-US" sz="1100" b="0" strike="noStrike" spc="-1">
                <a:latin typeface="Arial"/>
              </a:rPr>
              <a:t>By exploiting the parallel capabilities of the available hardware, the splatting operation in conjunction with the implicit handle of the importon storage from DIRT can be used as an efficient alternative for the gathering process.This effectively eliminates the photon map hierarchy and at the same time is capable of capturing every illumination event.</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noRot="1" noChangeAspect="1"/>
          </p:cNvSpPr>
          <p:nvPr>
            <p:ph type="sldImg"/>
          </p:nvPr>
        </p:nvSpPr>
        <p:spPr>
          <a:xfrm>
            <a:off x="1143360" y="685800"/>
            <a:ext cx="4571280" cy="3427920"/>
          </a:xfrm>
          <a:prstGeom prst="rect">
            <a:avLst/>
          </a:prstGeom>
        </p:spPr>
      </p:sp>
      <p:sp>
        <p:nvSpPr>
          <p:cNvPr id="602"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Concluding this talk, we have presented an accurate probabilistic progressive photon mapper for the rasterization pipeline.</a:t>
            </a:r>
          </a:p>
          <a:p>
            <a:pPr marL="216000" indent="-215640">
              <a:lnSpc>
                <a:spcPct val="100000"/>
              </a:lnSpc>
              <a:spcBef>
                <a:spcPts val="1199"/>
              </a:spcBef>
              <a:tabLst>
                <a:tab pos="0" algn="l"/>
              </a:tabLst>
            </a:pPr>
            <a:r>
              <a:rPr lang="en-US" sz="1100" b="0" strike="noStrike" spc="-1">
                <a:latin typeface="Arial"/>
              </a:rPr>
              <a:t>By exploiting the parallel capabilities of the available hardware, the splatting operation in conjunction with the implicit handle of the importon storage from DIRT can be used as an efficient alternative for the gathering process.This effectively eliminates the photon map hierarchy and at the same time is capable of capturing every illumination event.</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laceHolder 1"/>
          <p:cNvSpPr>
            <a:spLocks noGrp="1" noRot="1" noChangeAspect="1"/>
          </p:cNvSpPr>
          <p:nvPr>
            <p:ph type="sldImg"/>
          </p:nvPr>
        </p:nvSpPr>
        <p:spPr>
          <a:xfrm>
            <a:off x="1143360" y="685800"/>
            <a:ext cx="4571280" cy="3427920"/>
          </a:xfrm>
          <a:prstGeom prst="rect">
            <a:avLst/>
          </a:prstGeom>
        </p:spPr>
      </p:sp>
      <p:sp>
        <p:nvSpPr>
          <p:cNvPr id="604" name="PlaceHolder 2"/>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r>
              <a:rPr lang="en-US" sz="1100" b="0" strike="noStrike" spc="-1">
                <a:latin typeface="Arial"/>
              </a:rPr>
              <a:t>Nevertheless, theses benefits come at some cost. As demonstrated, indirect splatting performance is directly dependent on DIRT specific parameters. Which is also the case for the overall tracing performance.</a:t>
            </a:r>
          </a:p>
          <a:p>
            <a:pPr marL="216000" indent="-215640">
              <a:lnSpc>
                <a:spcPct val="100000"/>
              </a:lnSpc>
              <a:tabLst>
                <a:tab pos="0" algn="l"/>
              </a:tabLst>
            </a:pPr>
            <a:endParaRPr lang="en-US" sz="1100" b="0" strike="noStrike" spc="-1">
              <a:latin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00000"/>
              </a:lnSpc>
              <a:spcBef>
                <a:spcPts val="1199"/>
              </a:spcBef>
              <a:tabLst>
                <a:tab pos="0" algn="l"/>
              </a:tabLst>
            </a:pPr>
            <a:endParaRPr lang="en-US" sz="2000" b="0" strike="noStrike" spc="-1">
              <a:latin typeface="Arial"/>
            </a:endParaRPr>
          </a:p>
          <a:p>
            <a:pPr marL="216000" indent="-215640">
              <a:lnSpc>
                <a:spcPct val="100000"/>
              </a:lnSpc>
              <a:spcBef>
                <a:spcPts val="1199"/>
              </a:spcBef>
              <a:tabLst>
                <a:tab pos="0" algn="l"/>
              </a:tabLst>
            </a:pPr>
            <a:endParaRPr lang="en-US" sz="2000" b="0" strike="noStrike" spc="-1">
              <a:latin typeface="Arial"/>
            </a:endParaRPr>
          </a:p>
          <a:p>
            <a:pPr marL="216000" indent="-215640">
              <a:lnSpc>
                <a:spcPct val="100000"/>
              </a:lnSpc>
              <a:tabLst>
                <a:tab pos="0" algn="l"/>
              </a:tabLst>
            </a:pPr>
            <a:endParaRPr lang="en-US" sz="2000" b="0" strike="noStrike" spc="-1">
              <a:latin typeface="Arial"/>
            </a:endParaRPr>
          </a:p>
        </p:txBody>
      </p:sp>
      <p:sp>
        <p:nvSpPr>
          <p:cNvPr id="606" name="PlaceHolder 2"/>
          <p:cNvSpPr>
            <a:spLocks noGrp="1" noRot="1" noChangeAspect="1"/>
          </p:cNvSpPr>
          <p:nvPr>
            <p:ph type="sldImg"/>
          </p:nvPr>
        </p:nvSpPr>
        <p:spPr>
          <a:xfrm>
            <a:off x="384175" y="685800"/>
            <a:ext cx="6089650" cy="3427413"/>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For this reason, Hachisuka et al. further refined the algorithm in order to lift the prohibitive cost induced from the photon storage.</a:t>
            </a:r>
          </a:p>
          <a:p>
            <a:pPr marL="216000" indent="-215640">
              <a:lnSpc>
                <a:spcPct val="120000"/>
              </a:lnSpc>
              <a:spcBef>
                <a:spcPts val="1199"/>
              </a:spcBef>
              <a:tabLst>
                <a:tab pos="0" algn="l"/>
              </a:tabLst>
            </a:pPr>
            <a:r>
              <a:rPr lang="en-US" sz="1100" b="0" strike="noStrike" spc="-1">
                <a:latin typeface="Arial"/>
              </a:rPr>
              <a:t>In contrast to the original method, the camera path tracing pass, is invoked first, storing a number of “importons” dependent only on the image resolution, which represent the hit points, where photon gathering is going to occur.</a:t>
            </a:r>
          </a:p>
          <a:p>
            <a:pPr marL="216000" indent="-215640">
              <a:lnSpc>
                <a:spcPct val="120000"/>
              </a:lnSpc>
              <a:spcBef>
                <a:spcPts val="1199"/>
              </a:spcBef>
              <a:tabLst>
                <a:tab pos="0" algn="l"/>
              </a:tabLst>
            </a:pPr>
            <a:r>
              <a:rPr lang="en-US" sz="1100" b="0" strike="noStrike" spc="-1">
                <a:latin typeface="Arial"/>
              </a:rPr>
              <a:t>Then, photons are iteratively emitted in batches and traced, contributing to the stored importons in each iteration. This iterative photon emission process, allows for arbitrarily large populations of photons. Coupled with a statistical shrinking of the photon gathering radius, the proposed mechanism ensures a high-quality and consistent output, with a low memory footprint.</a:t>
            </a: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r>
              <a:rPr lang="en-US" sz="1100" b="0" strike="noStrike" spc="-1">
                <a:solidFill>
                  <a:srgbClr val="FF0000"/>
                </a:solidFill>
                <a:latin typeface="Arial"/>
              </a:rPr>
              <a:t>[It is difficult to talk here about rebuilding of data structures, as in theory, photons are not stored, but rather directly index the importon map, which remains constant through the photon emission. You do not need a photon map.]</a:t>
            </a:r>
            <a:endParaRPr lang="en-US" sz="1100" b="0" strike="noStrike" spc="-1">
              <a:latin typeface="Arial"/>
            </a:endParaRPr>
          </a:p>
        </p:txBody>
      </p:sp>
      <p:sp>
        <p:nvSpPr>
          <p:cNvPr id="468"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body"/>
          </p:nvPr>
        </p:nvSpPr>
        <p:spPr>
          <a:xfrm>
            <a:off x="685800" y="4343400"/>
            <a:ext cx="5485320" cy="4113720"/>
          </a:xfrm>
          <a:prstGeom prst="rect">
            <a:avLst/>
          </a:prstGeom>
        </p:spPr>
        <p:txBody>
          <a:bodyPr lIns="0" tIns="91440" rIns="0" bIns="91440">
            <a:noAutofit/>
          </a:bodyPr>
          <a:lstStyle/>
          <a:p>
            <a:pPr marL="216000" indent="-215640">
              <a:lnSpc>
                <a:spcPct val="115000"/>
              </a:lnSpc>
              <a:spcBef>
                <a:spcPts val="1199"/>
              </a:spcBef>
              <a:tabLst>
                <a:tab pos="0" algn="l"/>
              </a:tabLst>
            </a:pPr>
            <a:r>
              <a:rPr lang="en-US" sz="1100" b="0" strike="noStrike" spc="-1">
                <a:latin typeface="Arial"/>
              </a:rPr>
              <a:t>For this reason, Hachisuka et al. further refined the algorithm in order to lift the prohibitive cost induced from the photon storage.</a:t>
            </a:r>
          </a:p>
          <a:p>
            <a:pPr marL="216000" indent="-215640">
              <a:lnSpc>
                <a:spcPct val="120000"/>
              </a:lnSpc>
              <a:spcBef>
                <a:spcPts val="1199"/>
              </a:spcBef>
              <a:tabLst>
                <a:tab pos="0" algn="l"/>
              </a:tabLst>
            </a:pPr>
            <a:r>
              <a:rPr lang="en-US" sz="1100" b="0" strike="noStrike" spc="-1">
                <a:latin typeface="Arial"/>
              </a:rPr>
              <a:t>In contrast to the original method, the camera path tracing pass, is invoked first, storing a number of “importons” dependent only on the image resolution, which represent the hit points, where photon gathering is going to occur.</a:t>
            </a:r>
          </a:p>
          <a:p>
            <a:pPr marL="216000" indent="-215640">
              <a:lnSpc>
                <a:spcPct val="120000"/>
              </a:lnSpc>
              <a:spcBef>
                <a:spcPts val="1199"/>
              </a:spcBef>
              <a:tabLst>
                <a:tab pos="0" algn="l"/>
              </a:tabLst>
            </a:pPr>
            <a:r>
              <a:rPr lang="en-US" sz="1100" b="0" strike="noStrike" spc="-1">
                <a:latin typeface="Arial"/>
              </a:rPr>
              <a:t>Then, photons are iteratively emitted in batches and traced, contributing to the stored importons in each iteration. This iterative photon emission process, allows for arbitrarily large populations of photons. Coupled with a statistical shrinking of the photon gathering radius, the proposed mechanism ensures a high-quality and consistent output, with a low memory footprint.</a:t>
            </a:r>
          </a:p>
          <a:p>
            <a:pPr marL="216000" indent="-215640">
              <a:lnSpc>
                <a:spcPct val="100000"/>
              </a:lnSpc>
              <a:tabLst>
                <a:tab pos="0" algn="l"/>
              </a:tabLst>
            </a:pPr>
            <a:endParaRPr lang="en-US" sz="1100" b="0" strike="noStrike" spc="-1">
              <a:latin typeface="Arial"/>
            </a:endParaRPr>
          </a:p>
          <a:p>
            <a:pPr marL="216000" indent="-215640">
              <a:lnSpc>
                <a:spcPct val="100000"/>
              </a:lnSpc>
              <a:tabLst>
                <a:tab pos="0" algn="l"/>
              </a:tabLst>
            </a:pPr>
            <a:r>
              <a:rPr lang="en-US" sz="1100" b="0" strike="noStrike" spc="-1">
                <a:solidFill>
                  <a:srgbClr val="FF0000"/>
                </a:solidFill>
                <a:latin typeface="Arial"/>
              </a:rPr>
              <a:t>[It is difficult to talk here about rebuilding of data structures, as in theory, photons are not stored, but rather directly index the importon map, which remains constant through the photon emission. You do not need a photon map.]</a:t>
            </a:r>
            <a:endParaRPr lang="en-US" sz="1100" b="0" strike="noStrike" spc="-1">
              <a:latin typeface="Arial"/>
            </a:endParaRPr>
          </a:p>
        </p:txBody>
      </p:sp>
      <p:sp>
        <p:nvSpPr>
          <p:cNvPr id="470" name="PlaceHolder 2"/>
          <p:cNvSpPr>
            <a:spLocks noGrp="1" noRot="1" noChangeAspect="1"/>
          </p:cNvSpPr>
          <p:nvPr>
            <p:ph type="sldImg"/>
          </p:nvPr>
        </p:nvSpPr>
        <p:spPr>
          <a:xfrm>
            <a:off x="1143360" y="685800"/>
            <a:ext cx="4571280" cy="3427920"/>
          </a:xfrm>
          <a:prstGeom prst="rect">
            <a:avLst/>
          </a:pr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25"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28"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33"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47" name="PlaceHolder 2"/>
          <p:cNvSpPr>
            <a:spLocks noGrp="1"/>
          </p:cNvSpPr>
          <p:nvPr>
            <p:ph type="subTitle"/>
          </p:nvPr>
        </p:nvSpPr>
        <p:spPr>
          <a:xfrm>
            <a:off x="609120" y="1604520"/>
            <a:ext cx="109695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49"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51"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52"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120" y="273600"/>
            <a:ext cx="109695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56"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4" name="PlaceHolder 2"/>
          <p:cNvSpPr>
            <a:spLocks noGrp="1"/>
          </p:cNvSpPr>
          <p:nvPr>
            <p:ph type="subTitle"/>
          </p:nvPr>
        </p:nvSpPr>
        <p:spPr>
          <a:xfrm>
            <a:off x="609120" y="1604520"/>
            <a:ext cx="1096956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60"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62"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64"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65"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66"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68" name="PlaceHolder 2"/>
          <p:cNvSpPr>
            <a:spLocks noGrp="1"/>
          </p:cNvSpPr>
          <p:nvPr>
            <p:ph type="body"/>
          </p:nvPr>
        </p:nvSpPr>
        <p:spPr>
          <a:xfrm>
            <a:off x="609120" y="1604520"/>
            <a:ext cx="10969560" cy="1896840"/>
          </a:xfrm>
          <a:prstGeom prst="rect">
            <a:avLst/>
          </a:prstGeom>
        </p:spPr>
        <p:txBody>
          <a:bodyPr lIns="0" tIns="0" rIns="0" bIns="0">
            <a:normAutofit/>
          </a:bodyPr>
          <a:lstStyle/>
          <a:p>
            <a:endParaRPr lang="en-US" sz="3200" b="0" strike="noStrike" spc="-1">
              <a:latin typeface="Arial"/>
            </a:endParaRPr>
          </a:p>
        </p:txBody>
      </p:sp>
      <p:sp>
        <p:nvSpPr>
          <p:cNvPr id="69" name="PlaceHolder 3"/>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71"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72"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73"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
        <p:nvSpPr>
          <p:cNvPr id="74" name="PlaceHolder 5"/>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76" name="PlaceHolder 2"/>
          <p:cNvSpPr>
            <a:spLocks noGrp="1"/>
          </p:cNvSpPr>
          <p:nvPr>
            <p:ph type="body"/>
          </p:nvPr>
        </p:nvSpPr>
        <p:spPr>
          <a:xfrm>
            <a:off x="609120" y="1604520"/>
            <a:ext cx="3531960" cy="1896840"/>
          </a:xfrm>
          <a:prstGeom prst="rect">
            <a:avLst/>
          </a:prstGeom>
        </p:spPr>
        <p:txBody>
          <a:bodyPr lIns="0" tIns="0" rIns="0" bIns="0">
            <a:normAutofit/>
          </a:bodyPr>
          <a:lstStyle/>
          <a:p>
            <a:endParaRPr lang="en-US" sz="3200" b="0" strike="noStrike" spc="-1">
              <a:latin typeface="Arial"/>
            </a:endParaRPr>
          </a:p>
        </p:txBody>
      </p:sp>
      <p:sp>
        <p:nvSpPr>
          <p:cNvPr id="77" name="PlaceHolder 3"/>
          <p:cNvSpPr>
            <a:spLocks noGrp="1"/>
          </p:cNvSpPr>
          <p:nvPr>
            <p:ph type="body"/>
          </p:nvPr>
        </p:nvSpPr>
        <p:spPr>
          <a:xfrm>
            <a:off x="4318200" y="1604520"/>
            <a:ext cx="3531960" cy="1896840"/>
          </a:xfrm>
          <a:prstGeom prst="rect">
            <a:avLst/>
          </a:prstGeom>
        </p:spPr>
        <p:txBody>
          <a:bodyPr lIns="0" tIns="0" rIns="0" bIns="0">
            <a:normAutofit/>
          </a:bodyPr>
          <a:lstStyle/>
          <a:p>
            <a:endParaRPr lang="en-US" sz="3200" b="0" strike="noStrike" spc="-1">
              <a:latin typeface="Arial"/>
            </a:endParaRPr>
          </a:p>
        </p:txBody>
      </p:sp>
      <p:sp>
        <p:nvSpPr>
          <p:cNvPr id="78" name="PlaceHolder 4"/>
          <p:cNvSpPr>
            <a:spLocks noGrp="1"/>
          </p:cNvSpPr>
          <p:nvPr>
            <p:ph type="body"/>
          </p:nvPr>
        </p:nvSpPr>
        <p:spPr>
          <a:xfrm>
            <a:off x="8026920" y="1604520"/>
            <a:ext cx="3531960" cy="1896840"/>
          </a:xfrm>
          <a:prstGeom prst="rect">
            <a:avLst/>
          </a:prstGeom>
        </p:spPr>
        <p:txBody>
          <a:bodyPr lIns="0" tIns="0" rIns="0" bIns="0">
            <a:normAutofit/>
          </a:bodyPr>
          <a:lstStyle/>
          <a:p>
            <a:endParaRPr lang="en-US" sz="3200" b="0" strike="noStrike" spc="-1">
              <a:latin typeface="Arial"/>
            </a:endParaRPr>
          </a:p>
        </p:txBody>
      </p:sp>
      <p:sp>
        <p:nvSpPr>
          <p:cNvPr id="79" name="PlaceHolder 5"/>
          <p:cNvSpPr>
            <a:spLocks noGrp="1"/>
          </p:cNvSpPr>
          <p:nvPr>
            <p:ph type="body"/>
          </p:nvPr>
        </p:nvSpPr>
        <p:spPr>
          <a:xfrm>
            <a:off x="609120" y="3682080"/>
            <a:ext cx="3531960" cy="1896840"/>
          </a:xfrm>
          <a:prstGeom prst="rect">
            <a:avLst/>
          </a:prstGeom>
        </p:spPr>
        <p:txBody>
          <a:bodyPr lIns="0" tIns="0" rIns="0" bIns="0">
            <a:normAutofit/>
          </a:bodyPr>
          <a:lstStyle/>
          <a:p>
            <a:endParaRPr lang="en-US" sz="3200" b="0" strike="noStrike" spc="-1">
              <a:latin typeface="Arial"/>
            </a:endParaRPr>
          </a:p>
        </p:txBody>
      </p:sp>
      <p:sp>
        <p:nvSpPr>
          <p:cNvPr id="80" name="PlaceHolder 6"/>
          <p:cNvSpPr>
            <a:spLocks noGrp="1"/>
          </p:cNvSpPr>
          <p:nvPr>
            <p:ph type="body"/>
          </p:nvPr>
        </p:nvSpPr>
        <p:spPr>
          <a:xfrm>
            <a:off x="4318200" y="3682080"/>
            <a:ext cx="3531960" cy="1896840"/>
          </a:xfrm>
          <a:prstGeom prst="rect">
            <a:avLst/>
          </a:prstGeom>
        </p:spPr>
        <p:txBody>
          <a:bodyPr lIns="0" tIns="0" rIns="0" bIns="0">
            <a:normAutofit/>
          </a:bodyPr>
          <a:lstStyle/>
          <a:p>
            <a:endParaRPr lang="en-US" sz="3200" b="0" strike="noStrike" spc="-1">
              <a:latin typeface="Arial"/>
            </a:endParaRPr>
          </a:p>
        </p:txBody>
      </p:sp>
      <p:sp>
        <p:nvSpPr>
          <p:cNvPr id="81" name="PlaceHolder 7"/>
          <p:cNvSpPr>
            <a:spLocks noGrp="1"/>
          </p:cNvSpPr>
          <p:nvPr>
            <p:ph type="body"/>
          </p:nvPr>
        </p:nvSpPr>
        <p:spPr>
          <a:xfrm>
            <a:off x="8026920" y="3682080"/>
            <a:ext cx="35319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6" name="PlaceHolder 2"/>
          <p:cNvSpPr>
            <a:spLocks noGrp="1"/>
          </p:cNvSpPr>
          <p:nvPr>
            <p:ph type="body"/>
          </p:nvPr>
        </p:nvSpPr>
        <p:spPr>
          <a:xfrm>
            <a:off x="609120" y="1604520"/>
            <a:ext cx="1096956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8"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120" y="273600"/>
            <a:ext cx="1096956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13"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6230160" y="1604520"/>
            <a:ext cx="5352840" cy="39772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60912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17" name="PlaceHolder 2"/>
          <p:cNvSpPr>
            <a:spLocks noGrp="1"/>
          </p:cNvSpPr>
          <p:nvPr>
            <p:ph type="body"/>
          </p:nvPr>
        </p:nvSpPr>
        <p:spPr>
          <a:xfrm>
            <a:off x="609120" y="1604520"/>
            <a:ext cx="5352840" cy="39772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6230160" y="3682080"/>
            <a:ext cx="53528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p:spPr>
        <p:txBody>
          <a:bodyPr lIns="0" tIns="0" rIns="0" bIns="0" anchor="ctr">
            <a:noAutofit/>
          </a:bodyPr>
          <a:lstStyle/>
          <a:p>
            <a:pPr algn="ctr"/>
            <a:endParaRPr lang="en-US" sz="4400" b="0" strike="noStrike" spc="-1">
              <a:latin typeface="Arial"/>
            </a:endParaRPr>
          </a:p>
        </p:txBody>
      </p:sp>
      <p:sp>
        <p:nvSpPr>
          <p:cNvPr id="21" name="PlaceHolder 2"/>
          <p:cNvSpPr>
            <a:spLocks noGrp="1"/>
          </p:cNvSpPr>
          <p:nvPr>
            <p:ph type="body"/>
          </p:nvPr>
        </p:nvSpPr>
        <p:spPr>
          <a:xfrm>
            <a:off x="609120" y="1604520"/>
            <a:ext cx="5352840" cy="189684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6230160" y="1604520"/>
            <a:ext cx="5352840" cy="189684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609120" y="3682080"/>
            <a:ext cx="1096956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11;p1"/>
          <p:cNvPicPr/>
          <p:nvPr/>
        </p:nvPicPr>
        <p:blipFill>
          <a:blip r:embed="rId14"/>
          <a:stretch/>
        </p:blipFill>
        <p:spPr>
          <a:xfrm>
            <a:off x="10685880" y="231840"/>
            <a:ext cx="1282680" cy="288000"/>
          </a:xfrm>
          <a:prstGeom prst="rect">
            <a:avLst/>
          </a:prstGeom>
          <a:ln>
            <a:noFill/>
          </a:ln>
        </p:spPr>
      </p:pic>
      <p:sp>
        <p:nvSpPr>
          <p:cNvPr id="4" name="PlaceHolder 1"/>
          <p:cNvSpPr>
            <a:spLocks noGrp="1"/>
          </p:cNvSpPr>
          <p:nvPr>
            <p:ph type="title"/>
          </p:nvPr>
        </p:nvSpPr>
        <p:spPr>
          <a:xfrm>
            <a:off x="609120" y="273600"/>
            <a:ext cx="10969200" cy="1144440"/>
          </a:xfrm>
          <a:prstGeom prst="rect">
            <a:avLst/>
          </a:prstGeom>
        </p:spPr>
        <p:txBody>
          <a:bodyPr lIns="0" tIns="0" rIns="0" bIns="0" anchor="ctr">
            <a:noAutofit/>
          </a:bodyPr>
          <a:lstStyle/>
          <a:p>
            <a:pPr algn="ctr"/>
            <a:r>
              <a:rPr lang="en-US" sz="1800" b="0" strike="noStrike" spc="-1">
                <a:latin typeface="Arial"/>
              </a:rPr>
              <a:t>Click to edit the title text format</a:t>
            </a:r>
          </a:p>
        </p:txBody>
      </p:sp>
      <p:sp>
        <p:nvSpPr>
          <p:cNvPr id="2" name="PlaceHolder 2"/>
          <p:cNvSpPr>
            <a:spLocks noGrp="1"/>
          </p:cNvSpPr>
          <p:nvPr>
            <p:ph type="body"/>
          </p:nvPr>
        </p:nvSpPr>
        <p:spPr>
          <a:xfrm>
            <a:off x="609120" y="1604520"/>
            <a:ext cx="10969200" cy="397692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US"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US" sz="1800" b="0" strike="noStrike" spc="-1">
                <a:latin typeface="Arial"/>
              </a:rPr>
              <a:t>Third Outline Level</a:t>
            </a:r>
          </a:p>
          <a:p>
            <a:pPr marL="1728000" lvl="3" indent="-216000" algn="ctr">
              <a:spcBef>
                <a:spcPts val="567"/>
              </a:spcBef>
              <a:buClr>
                <a:srgbClr val="000000"/>
              </a:buClr>
              <a:buSzPct val="75000"/>
              <a:buFont typeface="Symbol" charset="2"/>
              <a:buChar char=""/>
            </a:pPr>
            <a:r>
              <a:rPr lang="en-US"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US"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US"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Google Shape;11;p1"/>
          <p:cNvPicPr/>
          <p:nvPr/>
        </p:nvPicPr>
        <p:blipFill>
          <a:blip r:embed="rId14"/>
          <a:stretch/>
        </p:blipFill>
        <p:spPr>
          <a:xfrm>
            <a:off x="10685880" y="231840"/>
            <a:ext cx="1282680" cy="288000"/>
          </a:xfrm>
          <a:prstGeom prst="rect">
            <a:avLst/>
          </a:prstGeom>
          <a:ln>
            <a:noFill/>
          </a:ln>
        </p:spPr>
      </p:pic>
      <p:sp>
        <p:nvSpPr>
          <p:cNvPr id="40" name="CustomShape 1"/>
          <p:cNvSpPr/>
          <p:nvPr/>
        </p:nvSpPr>
        <p:spPr>
          <a:xfrm>
            <a:off x="360" y="0"/>
            <a:ext cx="12187800" cy="756720"/>
          </a:xfrm>
          <a:prstGeom prst="rect">
            <a:avLst/>
          </a:prstGeom>
          <a:solidFill>
            <a:srgbClr val="F3F3F3"/>
          </a:solidFill>
          <a:ln w="9360">
            <a:solidFill>
              <a:srgbClr val="D9D9D9"/>
            </a:solidFill>
            <a:round/>
          </a:ln>
        </p:spPr>
        <p:style>
          <a:lnRef idx="0">
            <a:scrgbClr r="0" g="0" b="0"/>
          </a:lnRef>
          <a:fillRef idx="0">
            <a:scrgbClr r="0" g="0" b="0"/>
          </a:fillRef>
          <a:effectRef idx="0">
            <a:scrgbClr r="0" g="0" b="0"/>
          </a:effectRef>
          <a:fontRef idx="minor"/>
        </p:style>
      </p:sp>
      <p:sp>
        <p:nvSpPr>
          <p:cNvPr id="41" name="CustomShape 2"/>
          <p:cNvSpPr/>
          <p:nvPr/>
        </p:nvSpPr>
        <p:spPr>
          <a:xfrm>
            <a:off x="360" y="6573960"/>
            <a:ext cx="12187800" cy="332640"/>
          </a:xfrm>
          <a:prstGeom prst="rect">
            <a:avLst/>
          </a:prstGeom>
          <a:solidFill>
            <a:srgbClr val="F3F3F3"/>
          </a:solidFill>
          <a:ln w="9360">
            <a:solidFill>
              <a:srgbClr val="D9D9D9"/>
            </a:solidFill>
            <a:round/>
          </a:ln>
        </p:spPr>
        <p:style>
          <a:lnRef idx="0">
            <a:scrgbClr r="0" g="0" b="0"/>
          </a:lnRef>
          <a:fillRef idx="0">
            <a:scrgbClr r="0" g="0" b="0"/>
          </a:fillRef>
          <a:effectRef idx="0">
            <a:scrgbClr r="0" g="0" b="0"/>
          </a:effectRef>
          <a:fontRef idx="minor"/>
        </p:style>
      </p:sp>
      <p:sp>
        <p:nvSpPr>
          <p:cNvPr id="42" name="CustomShape 3"/>
          <p:cNvSpPr/>
          <p:nvPr/>
        </p:nvSpPr>
        <p:spPr>
          <a:xfrm>
            <a:off x="47520" y="6524640"/>
            <a:ext cx="5678640" cy="399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r>
              <a:rPr lang="en-US" sz="1200" b="0" strike="noStrike" spc="-1">
                <a:solidFill>
                  <a:srgbClr val="888888"/>
                </a:solidFill>
                <a:latin typeface="Calibri"/>
                <a:ea typeface="Calibri"/>
              </a:rPr>
              <a:t>Evangelou et al. - Rasterisation-based Progressive Photon Mapping - CGI 2020</a:t>
            </a:r>
            <a:endParaRPr lang="en-US" sz="1200" b="0" strike="noStrike" spc="-1">
              <a:latin typeface="Arial"/>
            </a:endParaRPr>
          </a:p>
        </p:txBody>
      </p:sp>
      <p:pic>
        <p:nvPicPr>
          <p:cNvPr id="43" name="Google Shape;26;p3"/>
          <p:cNvPicPr/>
          <p:nvPr/>
        </p:nvPicPr>
        <p:blipFill>
          <a:blip r:embed="rId14"/>
          <a:stretch/>
        </p:blipFill>
        <p:spPr>
          <a:xfrm>
            <a:off x="10635120" y="234360"/>
            <a:ext cx="1282680" cy="288000"/>
          </a:xfrm>
          <a:prstGeom prst="rect">
            <a:avLst/>
          </a:prstGeom>
          <a:ln>
            <a:noFill/>
          </a:ln>
        </p:spPr>
      </p:pic>
      <p:sp>
        <p:nvSpPr>
          <p:cNvPr id="44" name="PlaceHolder 4"/>
          <p:cNvSpPr>
            <a:spLocks noGrp="1"/>
          </p:cNvSpPr>
          <p:nvPr>
            <p:ph type="title"/>
          </p:nvPr>
        </p:nvSpPr>
        <p:spPr>
          <a:xfrm>
            <a:off x="609120" y="273600"/>
            <a:ext cx="1096956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45" name="PlaceHolder 5"/>
          <p:cNvSpPr>
            <a:spLocks noGrp="1"/>
          </p:cNvSpPr>
          <p:nvPr>
            <p:ph type="body"/>
          </p:nvPr>
        </p:nvSpPr>
        <p:spPr>
          <a:xfrm>
            <a:off x="609120" y="1604520"/>
            <a:ext cx="1096956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37800" y="360"/>
            <a:ext cx="12233520" cy="93384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89" name="CustomShape 2"/>
          <p:cNvSpPr/>
          <p:nvPr/>
        </p:nvSpPr>
        <p:spPr>
          <a:xfrm>
            <a:off x="5247360" y="1069200"/>
            <a:ext cx="6709680" cy="493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US" sz="3500" b="0" strike="noStrike" spc="-1">
                <a:solidFill>
                  <a:srgbClr val="B7110E"/>
                </a:solidFill>
                <a:latin typeface="Calibri"/>
                <a:ea typeface="Calibri"/>
              </a:rPr>
              <a:t>Rasterisation-based </a:t>
            </a:r>
            <a:endParaRPr lang="en-US" sz="3500" b="0" strike="noStrike" spc="-1">
              <a:latin typeface="Arial"/>
            </a:endParaRPr>
          </a:p>
          <a:p>
            <a:pPr>
              <a:lnSpc>
                <a:spcPct val="100000"/>
              </a:lnSpc>
              <a:tabLst>
                <a:tab pos="0" algn="l"/>
              </a:tabLst>
            </a:pPr>
            <a:r>
              <a:rPr lang="en-US" sz="3500" b="0" strike="noStrike" spc="-1">
                <a:solidFill>
                  <a:srgbClr val="B7110E"/>
                </a:solidFill>
                <a:latin typeface="Calibri"/>
                <a:ea typeface="Calibri"/>
              </a:rPr>
              <a:t>Progressive Photon Mapping</a:t>
            </a:r>
            <a:endParaRPr lang="en-US" sz="3500" b="0" strike="noStrike" spc="-1">
              <a:latin typeface="Arial"/>
            </a:endParaRPr>
          </a:p>
          <a:p>
            <a:pPr>
              <a:lnSpc>
                <a:spcPct val="100000"/>
              </a:lnSpc>
              <a:tabLst>
                <a:tab pos="0" algn="l"/>
              </a:tabLst>
            </a:pPr>
            <a:endParaRPr lang="en-US" sz="3500" b="0" strike="noStrike" spc="-1">
              <a:latin typeface="Arial"/>
            </a:endParaRPr>
          </a:p>
          <a:p>
            <a:pPr>
              <a:lnSpc>
                <a:spcPct val="100000"/>
              </a:lnSpc>
              <a:tabLst>
                <a:tab pos="0" algn="l"/>
              </a:tabLst>
            </a:pPr>
            <a:r>
              <a:rPr lang="en-US" sz="2500" b="1" strike="noStrike" spc="-1">
                <a:solidFill>
                  <a:srgbClr val="000000"/>
                </a:solidFill>
                <a:latin typeface="Calibri"/>
                <a:ea typeface="Calibri"/>
              </a:rPr>
              <a:t>I. Evangelou</a:t>
            </a:r>
            <a:r>
              <a:rPr lang="en-US" sz="2500" b="0" strike="noStrike" spc="-1">
                <a:solidFill>
                  <a:srgbClr val="000000"/>
                </a:solidFill>
                <a:latin typeface="Calibri"/>
                <a:ea typeface="Calibri"/>
              </a:rPr>
              <a:t>		</a:t>
            </a:r>
            <a:endParaRPr lang="en-US" sz="2500" b="0" strike="noStrike" spc="-1">
              <a:latin typeface="Arial"/>
            </a:endParaRPr>
          </a:p>
          <a:p>
            <a:pPr>
              <a:lnSpc>
                <a:spcPct val="100000"/>
              </a:lnSpc>
              <a:tabLst>
                <a:tab pos="0" algn="l"/>
              </a:tabLst>
            </a:pPr>
            <a:r>
              <a:rPr lang="en-US" sz="2500" b="0" strike="noStrike" spc="-1">
                <a:solidFill>
                  <a:srgbClr val="000000"/>
                </a:solidFill>
                <a:latin typeface="Calibri"/>
                <a:ea typeface="Calibri"/>
              </a:rPr>
              <a:t>G. Papaioannou		</a:t>
            </a:r>
            <a:endParaRPr lang="en-US" sz="2500" b="0" strike="noStrike" spc="-1">
              <a:latin typeface="Arial"/>
            </a:endParaRPr>
          </a:p>
          <a:p>
            <a:pPr>
              <a:lnSpc>
                <a:spcPct val="100000"/>
              </a:lnSpc>
              <a:tabLst>
                <a:tab pos="0" algn="l"/>
              </a:tabLst>
            </a:pPr>
            <a:r>
              <a:rPr lang="en-US" sz="2500" b="0" strike="noStrike" spc="-1">
                <a:solidFill>
                  <a:srgbClr val="000000"/>
                </a:solidFill>
                <a:latin typeface="Calibri"/>
                <a:ea typeface="Calibri"/>
              </a:rPr>
              <a:t>K. Vardis		 </a:t>
            </a:r>
            <a:endParaRPr lang="en-US" sz="2500" b="0" strike="noStrike" spc="-1">
              <a:latin typeface="Arial"/>
            </a:endParaRPr>
          </a:p>
          <a:p>
            <a:pPr>
              <a:lnSpc>
                <a:spcPct val="100000"/>
              </a:lnSpc>
              <a:tabLst>
                <a:tab pos="0" algn="l"/>
              </a:tabLst>
            </a:pPr>
            <a:r>
              <a:rPr lang="en-US" sz="2500" b="0" strike="noStrike" spc="-1">
                <a:solidFill>
                  <a:srgbClr val="000000"/>
                </a:solidFill>
                <a:latin typeface="Calibri"/>
                <a:ea typeface="Calibri"/>
              </a:rPr>
              <a:t>A. A. Vasilakis</a:t>
            </a:r>
            <a:endParaRPr lang="en-US" sz="2500" b="0" strike="noStrike" spc="-1">
              <a:latin typeface="Arial"/>
            </a:endParaRPr>
          </a:p>
          <a:p>
            <a:pPr>
              <a:lnSpc>
                <a:spcPct val="100000"/>
              </a:lnSpc>
              <a:tabLst>
                <a:tab pos="0" algn="l"/>
              </a:tabLst>
            </a:pPr>
            <a:endParaRPr lang="en-US" sz="2500" b="0" strike="noStrike" spc="-1">
              <a:latin typeface="Arial"/>
            </a:endParaRPr>
          </a:p>
          <a:p>
            <a:pPr marL="914400" indent="457200">
              <a:lnSpc>
                <a:spcPct val="100000"/>
              </a:lnSpc>
              <a:tabLst>
                <a:tab pos="0" algn="l"/>
              </a:tabLst>
            </a:pPr>
            <a:endParaRPr lang="en-US" sz="2500" b="0" strike="noStrike" spc="-1">
              <a:latin typeface="Arial"/>
            </a:endParaRPr>
          </a:p>
          <a:p>
            <a:pPr marL="914400" indent="457200">
              <a:lnSpc>
                <a:spcPct val="100000"/>
              </a:lnSpc>
              <a:tabLst>
                <a:tab pos="0" algn="l"/>
              </a:tabLst>
            </a:pPr>
            <a:r>
              <a:rPr lang="en-US" sz="2100" b="0" strike="noStrike" spc="-1">
                <a:solidFill>
                  <a:srgbClr val="000000"/>
                </a:solidFill>
                <a:latin typeface="Calibri"/>
                <a:ea typeface="Calibri"/>
              </a:rPr>
              <a:t>   Department of Informatics, </a:t>
            </a:r>
            <a:endParaRPr lang="en-US" sz="2100" b="0" strike="noStrike" spc="-1">
              <a:latin typeface="Arial"/>
            </a:endParaRPr>
          </a:p>
          <a:p>
            <a:pPr marL="914400" indent="457200">
              <a:lnSpc>
                <a:spcPct val="100000"/>
              </a:lnSpc>
              <a:tabLst>
                <a:tab pos="0" algn="l"/>
              </a:tabLst>
            </a:pPr>
            <a:r>
              <a:rPr lang="en-US" sz="2100" b="0" strike="noStrike" spc="-1">
                <a:solidFill>
                  <a:srgbClr val="000000"/>
                </a:solidFill>
                <a:latin typeface="Calibri"/>
                <a:ea typeface="Calibri"/>
              </a:rPr>
              <a:t>   Athens University of Economics and Business, </a:t>
            </a:r>
            <a:endParaRPr lang="en-US" sz="2100" b="0" strike="noStrike" spc="-1">
              <a:latin typeface="Arial"/>
            </a:endParaRPr>
          </a:p>
          <a:p>
            <a:pPr marL="914400" indent="457200">
              <a:lnSpc>
                <a:spcPct val="100000"/>
              </a:lnSpc>
              <a:tabLst>
                <a:tab pos="0" algn="l"/>
              </a:tabLst>
            </a:pPr>
            <a:r>
              <a:rPr lang="en-US" sz="2100" b="0" strike="noStrike" spc="-1">
                <a:solidFill>
                  <a:srgbClr val="000000"/>
                </a:solidFill>
                <a:latin typeface="Calibri"/>
                <a:ea typeface="Calibri"/>
              </a:rPr>
              <a:t>   Greece</a:t>
            </a:r>
            <a:endParaRPr lang="en-US" sz="2100" b="0" strike="noStrike" spc="-1">
              <a:latin typeface="Arial"/>
            </a:endParaRPr>
          </a:p>
        </p:txBody>
      </p:sp>
      <p:pic>
        <p:nvPicPr>
          <p:cNvPr id="90" name="Google Shape;91;p13"/>
          <p:cNvPicPr/>
          <p:nvPr/>
        </p:nvPicPr>
        <p:blipFill>
          <a:blip r:embed="rId3"/>
          <a:stretch/>
        </p:blipFill>
        <p:spPr>
          <a:xfrm>
            <a:off x="10340640" y="296280"/>
            <a:ext cx="1522440" cy="342000"/>
          </a:xfrm>
          <a:prstGeom prst="rect">
            <a:avLst/>
          </a:prstGeom>
          <a:ln>
            <a:noFill/>
          </a:ln>
        </p:spPr>
      </p:pic>
      <p:sp>
        <p:nvSpPr>
          <p:cNvPr id="91" name="CustomShape 3"/>
          <p:cNvSpPr/>
          <p:nvPr/>
        </p:nvSpPr>
        <p:spPr>
          <a:xfrm>
            <a:off x="0" y="6075000"/>
            <a:ext cx="12233520" cy="781920"/>
          </a:xfrm>
          <a:prstGeom prst="rect">
            <a:avLst/>
          </a:prstGeom>
          <a:solidFill>
            <a:schemeClr val="lt2"/>
          </a:solidFill>
          <a:ln>
            <a:noFill/>
          </a:ln>
        </p:spPr>
        <p:style>
          <a:lnRef idx="0">
            <a:scrgbClr r="0" g="0" b="0"/>
          </a:lnRef>
          <a:fillRef idx="0">
            <a:scrgbClr r="0" g="0" b="0"/>
          </a:fillRef>
          <a:effectRef idx="0">
            <a:scrgbClr r="0" g="0" b="0"/>
          </a:effectRef>
          <a:fontRef idx="minor"/>
        </p:style>
      </p:sp>
      <p:pic>
        <p:nvPicPr>
          <p:cNvPr id="92" name="Google Shape;93;p13"/>
          <p:cNvPicPr/>
          <p:nvPr/>
        </p:nvPicPr>
        <p:blipFill>
          <a:blip r:embed="rId4"/>
          <a:stretch/>
        </p:blipFill>
        <p:spPr>
          <a:xfrm>
            <a:off x="205560" y="1145520"/>
            <a:ext cx="4580280" cy="4718520"/>
          </a:xfrm>
          <a:prstGeom prst="rect">
            <a:avLst/>
          </a:prstGeom>
          <a:ln w="9360">
            <a:solidFill>
              <a:schemeClr val="dk2"/>
            </a:solidFill>
            <a:round/>
          </a:ln>
          <a:effectLst>
            <a:outerShdw blurRad="57150" dist="19080" dir="5400000" algn="bl" rotWithShape="0">
              <a:srgbClr val="000000">
                <a:alpha val="50000"/>
              </a:srgbClr>
            </a:outerShdw>
          </a:effectLst>
        </p:spPr>
      </p:pic>
      <p:pic>
        <p:nvPicPr>
          <p:cNvPr id="93" name="Picture 92"/>
          <p:cNvPicPr/>
          <p:nvPr/>
        </p:nvPicPr>
        <p:blipFill>
          <a:blip r:embed="rId5"/>
          <a:stretch/>
        </p:blipFill>
        <p:spPr>
          <a:xfrm>
            <a:off x="5248800" y="4826160"/>
            <a:ext cx="987120" cy="118836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Progressive Photon Mapping (PPM) </a:t>
            </a:r>
            <a:r>
              <a:rPr lang="en-US" sz="2200" b="0" strike="noStrike" spc="-1">
                <a:solidFill>
                  <a:srgbClr val="000000"/>
                </a:solidFill>
                <a:latin typeface="Calibri"/>
                <a:ea typeface="Calibri"/>
              </a:rPr>
              <a:t>[HOJ08]</a:t>
            </a:r>
            <a:endParaRPr lang="en-US" sz="2200" b="0" strike="noStrike" spc="-1">
              <a:latin typeface="Arial"/>
            </a:endParaRPr>
          </a:p>
        </p:txBody>
      </p:sp>
      <p:sp>
        <p:nvSpPr>
          <p:cNvPr id="124" name="CustomShape 2"/>
          <p:cNvSpPr/>
          <p:nvPr/>
        </p:nvSpPr>
        <p:spPr>
          <a:xfrm>
            <a:off x="941400" y="4572000"/>
            <a:ext cx="8048880" cy="1806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importons once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iteratively trace photon batches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And distribute photons within importon radius</a:t>
            </a:r>
            <a:endParaRPr lang="en-US" sz="2200" b="0" strike="noStrike" spc="-1">
              <a:latin typeface="Arial"/>
            </a:endParaRPr>
          </a:p>
        </p:txBody>
      </p:sp>
      <p:sp>
        <p:nvSpPr>
          <p:cNvPr id="125"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059069A-A83A-41C5-8475-3038B4333C45}" type="slidenum">
              <a:rPr lang="en-US" sz="1200" b="0" strike="noStrike" spc="-1">
                <a:solidFill>
                  <a:srgbClr val="888888"/>
                </a:solidFill>
                <a:latin typeface="Calibri"/>
                <a:ea typeface="Calibri"/>
              </a:rPr>
              <a:t>10</a:t>
            </a:fld>
            <a:endParaRPr lang="en-US" sz="1200" b="0" strike="noStrike" spc="-1">
              <a:latin typeface="Arial"/>
            </a:endParaRPr>
          </a:p>
        </p:txBody>
      </p:sp>
      <p:pic>
        <p:nvPicPr>
          <p:cNvPr id="126" name="Google Shape;162;p22"/>
          <p:cNvPicPr/>
          <p:nvPr/>
        </p:nvPicPr>
        <p:blipFill>
          <a:blip r:embed="rId3"/>
          <a:stretch/>
        </p:blipFill>
        <p:spPr>
          <a:xfrm>
            <a:off x="941400" y="802800"/>
            <a:ext cx="10528920" cy="37213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Progressive Photon Mapping (PPM) </a:t>
            </a:r>
            <a:r>
              <a:rPr lang="en-US" sz="2200" b="0" strike="noStrike" spc="-1">
                <a:solidFill>
                  <a:srgbClr val="000000"/>
                </a:solidFill>
                <a:latin typeface="Calibri"/>
                <a:ea typeface="Calibri"/>
              </a:rPr>
              <a:t>[HOJ08]</a:t>
            </a:r>
            <a:endParaRPr lang="en-US" sz="2200" b="0" strike="noStrike" spc="-1">
              <a:latin typeface="Arial"/>
            </a:endParaRPr>
          </a:p>
        </p:txBody>
      </p:sp>
      <p:sp>
        <p:nvSpPr>
          <p:cNvPr id="128" name="CustomShape 2"/>
          <p:cNvSpPr/>
          <p:nvPr/>
        </p:nvSpPr>
        <p:spPr>
          <a:xfrm>
            <a:off x="941400" y="4572000"/>
            <a:ext cx="8048880" cy="1806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importons once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iteratively trace photon batches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And distribute photons within importon radius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After 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shrink radius and update local statistics</a:t>
            </a:r>
            <a:endParaRPr lang="en-US" sz="2200" b="0" strike="noStrike" spc="-1">
              <a:latin typeface="Arial"/>
            </a:endParaRPr>
          </a:p>
        </p:txBody>
      </p:sp>
      <p:sp>
        <p:nvSpPr>
          <p:cNvPr id="129"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AA10525F-EF4E-4EE2-BDEA-76C535D12E64}" type="slidenum">
              <a:rPr lang="en-US" sz="1200" b="0" strike="noStrike" spc="-1">
                <a:solidFill>
                  <a:srgbClr val="888888"/>
                </a:solidFill>
                <a:latin typeface="Calibri"/>
                <a:ea typeface="Calibri"/>
              </a:rPr>
              <a:t>11</a:t>
            </a:fld>
            <a:endParaRPr lang="en-US" sz="1200" b="0" strike="noStrike" spc="-1">
              <a:latin typeface="Arial"/>
            </a:endParaRPr>
          </a:p>
        </p:txBody>
      </p:sp>
      <p:pic>
        <p:nvPicPr>
          <p:cNvPr id="130" name="Google Shape;170;p23"/>
          <p:cNvPicPr/>
          <p:nvPr/>
        </p:nvPicPr>
        <p:blipFill>
          <a:blip r:embed="rId3"/>
          <a:stretch/>
        </p:blipFill>
        <p:spPr>
          <a:xfrm>
            <a:off x="941400" y="802800"/>
            <a:ext cx="10528920" cy="372132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Stochastic / Probabilistic PPM </a:t>
            </a:r>
            <a:r>
              <a:rPr lang="en-US" sz="2200" b="0" strike="noStrike" spc="-1">
                <a:solidFill>
                  <a:srgbClr val="000000"/>
                </a:solidFill>
                <a:latin typeface="Calibri"/>
                <a:ea typeface="Calibri"/>
              </a:rPr>
              <a:t>[HJ09,KZ11]</a:t>
            </a:r>
            <a:endParaRPr lang="en-US" sz="2200" b="0" strike="noStrike" spc="-1">
              <a:latin typeface="Arial"/>
            </a:endParaRPr>
          </a:p>
        </p:txBody>
      </p:sp>
      <p:sp>
        <p:nvSpPr>
          <p:cNvPr id="132"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D68A3004-DD2F-4955-BB05-154CC32716DF}" type="slidenum">
              <a:rPr lang="en-US" sz="1200" b="0" strike="noStrike" spc="-1">
                <a:solidFill>
                  <a:srgbClr val="888888"/>
                </a:solidFill>
                <a:latin typeface="Calibri"/>
                <a:ea typeface="Calibri"/>
              </a:rPr>
              <a:t>12</a:t>
            </a:fld>
            <a:endParaRPr lang="en-US" sz="1200" b="0" strike="noStrike" spc="-1">
              <a:latin typeface="Arial"/>
            </a:endParaRPr>
          </a:p>
        </p:txBody>
      </p:sp>
      <p:pic>
        <p:nvPicPr>
          <p:cNvPr id="133" name="Google Shape;177;p24"/>
          <p:cNvPicPr/>
          <p:nvPr/>
        </p:nvPicPr>
        <p:blipFill>
          <a:blip r:embed="rId3"/>
          <a:stretch/>
        </p:blipFill>
        <p:spPr>
          <a:xfrm>
            <a:off x="776880" y="857520"/>
            <a:ext cx="10672920" cy="372924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Stochastic / Probabilistic PPM </a:t>
            </a:r>
            <a:r>
              <a:rPr lang="en-US" sz="2200" b="0" strike="noStrike" spc="-1">
                <a:solidFill>
                  <a:srgbClr val="000000"/>
                </a:solidFill>
                <a:latin typeface="Calibri"/>
                <a:ea typeface="Calibri"/>
              </a:rPr>
              <a:t>[HJ09,KZ11]</a:t>
            </a:r>
            <a:endParaRPr lang="en-US" sz="2200" b="0" strike="noStrike" spc="-1">
              <a:latin typeface="Arial"/>
            </a:endParaRPr>
          </a:p>
        </p:txBody>
      </p:sp>
      <p:sp>
        <p:nvSpPr>
          <p:cNvPr id="135" name="CustomShape 2"/>
          <p:cNvSpPr/>
          <p:nvPr/>
        </p:nvSpPr>
        <p:spPr>
          <a:xfrm>
            <a:off x="761040" y="4800600"/>
            <a:ext cx="8048880" cy="1500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Iteratively trace and store importons </a:t>
            </a:r>
            <a:r>
              <a:rPr lang="en-US" sz="2200" b="1" strike="noStrike" spc="-1">
                <a:solidFill>
                  <a:srgbClr val="000000"/>
                </a:solidFill>
                <a:latin typeface="Calibri"/>
                <a:ea typeface="Calibri"/>
              </a:rPr>
              <a:t>and</a:t>
            </a:r>
            <a:r>
              <a:rPr lang="en-US" sz="2200" b="0" strike="noStrike" spc="-1">
                <a:solidFill>
                  <a:srgbClr val="000000"/>
                </a:solidFill>
                <a:latin typeface="Calibri"/>
                <a:ea typeface="Calibri"/>
              </a:rPr>
              <a:t> photons</a:t>
            </a:r>
            <a:endParaRPr lang="en-US" sz="2200" b="0" strike="noStrike" spc="-1">
              <a:latin typeface="Arial"/>
            </a:endParaRPr>
          </a:p>
        </p:txBody>
      </p:sp>
      <p:sp>
        <p:nvSpPr>
          <p:cNvPr id="136"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4367CCFA-A2FE-4EE6-B656-230E21E11117}" type="slidenum">
              <a:rPr lang="en-US" sz="1200" b="0" strike="noStrike" spc="-1">
                <a:solidFill>
                  <a:srgbClr val="888888"/>
                </a:solidFill>
                <a:latin typeface="Calibri"/>
                <a:ea typeface="Calibri"/>
              </a:rPr>
              <a:t>13</a:t>
            </a:fld>
            <a:endParaRPr lang="en-US" sz="1200" b="0" strike="noStrike" spc="-1">
              <a:latin typeface="Arial"/>
            </a:endParaRPr>
          </a:p>
        </p:txBody>
      </p:sp>
      <p:pic>
        <p:nvPicPr>
          <p:cNvPr id="137" name="Google Shape;185;p25"/>
          <p:cNvPicPr/>
          <p:nvPr/>
        </p:nvPicPr>
        <p:blipFill>
          <a:blip r:embed="rId3"/>
          <a:stretch/>
        </p:blipFill>
        <p:spPr>
          <a:xfrm>
            <a:off x="776880" y="857520"/>
            <a:ext cx="10672920" cy="372924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Stochastic / Probabilistic PPM </a:t>
            </a:r>
            <a:r>
              <a:rPr lang="en-US" sz="2200" b="0" strike="noStrike" spc="-1">
                <a:solidFill>
                  <a:srgbClr val="000000"/>
                </a:solidFill>
                <a:latin typeface="Calibri"/>
                <a:ea typeface="Calibri"/>
              </a:rPr>
              <a:t>[HJ09,KZ11]</a:t>
            </a:r>
            <a:endParaRPr lang="en-US" sz="2200" b="0" strike="noStrike" spc="-1">
              <a:latin typeface="Arial"/>
            </a:endParaRPr>
          </a:p>
        </p:txBody>
      </p:sp>
      <p:sp>
        <p:nvSpPr>
          <p:cNvPr id="139" name="CustomShape 2"/>
          <p:cNvSpPr/>
          <p:nvPr/>
        </p:nvSpPr>
        <p:spPr>
          <a:xfrm>
            <a:off x="761040" y="4800600"/>
            <a:ext cx="8048880" cy="1500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Iteratively trace and store importons </a:t>
            </a:r>
            <a:r>
              <a:rPr lang="en-US" sz="2200" b="1" strike="noStrike" spc="-1">
                <a:solidFill>
                  <a:srgbClr val="000000"/>
                </a:solidFill>
                <a:latin typeface="Calibri"/>
                <a:ea typeface="Calibri"/>
              </a:rPr>
              <a:t>and</a:t>
            </a:r>
            <a:r>
              <a:rPr lang="en-US" sz="2200" b="0" strike="noStrike" spc="-1">
                <a:solidFill>
                  <a:srgbClr val="000000"/>
                </a:solidFill>
                <a:latin typeface="Calibri"/>
                <a:ea typeface="Calibri"/>
              </a:rPr>
              <a:t> photons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Build either importon or photon index (in </a:t>
            </a:r>
            <a:r>
              <a:rPr lang="en-US" sz="2200" b="0" strike="noStrike" spc="-1">
                <a:solidFill>
                  <a:srgbClr val="FF0000"/>
                </a:solidFill>
                <a:latin typeface="Calibri"/>
                <a:ea typeface="Calibri"/>
              </a:rPr>
              <a:t>every iteration</a:t>
            </a:r>
            <a:r>
              <a:rPr lang="en-US" sz="2200" b="0" strike="noStrike" spc="-1">
                <a:solidFill>
                  <a:srgbClr val="000000"/>
                </a:solidFill>
                <a:latin typeface="Calibri"/>
                <a:ea typeface="Calibri"/>
              </a:rPr>
              <a:t>)</a:t>
            </a:r>
            <a:endParaRPr lang="en-US" sz="2200" b="0" strike="noStrike" spc="-1">
              <a:latin typeface="Arial"/>
            </a:endParaRPr>
          </a:p>
        </p:txBody>
      </p:sp>
      <p:sp>
        <p:nvSpPr>
          <p:cNvPr id="14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7BA01A5-9926-4484-9450-A43D78CD25D3}" type="slidenum">
              <a:rPr lang="en-US" sz="1200" b="0" strike="noStrike" spc="-1">
                <a:solidFill>
                  <a:srgbClr val="888888"/>
                </a:solidFill>
                <a:latin typeface="Calibri"/>
                <a:ea typeface="Calibri"/>
              </a:rPr>
              <a:t>14</a:t>
            </a:fld>
            <a:endParaRPr lang="en-US" sz="1200" b="0" strike="noStrike" spc="-1">
              <a:latin typeface="Arial"/>
            </a:endParaRPr>
          </a:p>
        </p:txBody>
      </p:sp>
      <p:pic>
        <p:nvPicPr>
          <p:cNvPr id="141" name="Google Shape;193;p26"/>
          <p:cNvPicPr/>
          <p:nvPr/>
        </p:nvPicPr>
        <p:blipFill>
          <a:blip r:embed="rId3"/>
          <a:stretch/>
        </p:blipFill>
        <p:spPr>
          <a:xfrm>
            <a:off x="776880" y="857520"/>
            <a:ext cx="10672920" cy="372924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Stochastic / Probabilistic PPM </a:t>
            </a:r>
            <a:r>
              <a:rPr lang="en-US" sz="2200" b="0" strike="noStrike" spc="-1">
                <a:solidFill>
                  <a:srgbClr val="000000"/>
                </a:solidFill>
                <a:latin typeface="Calibri"/>
                <a:ea typeface="Calibri"/>
              </a:rPr>
              <a:t>[HJ09,KZ11]</a:t>
            </a:r>
            <a:endParaRPr lang="en-US" sz="2200" b="0" strike="noStrike" spc="-1">
              <a:latin typeface="Arial"/>
            </a:endParaRPr>
          </a:p>
        </p:txBody>
      </p:sp>
      <p:sp>
        <p:nvSpPr>
          <p:cNvPr id="143" name="CustomShape 2"/>
          <p:cNvSpPr/>
          <p:nvPr/>
        </p:nvSpPr>
        <p:spPr>
          <a:xfrm>
            <a:off x="761040" y="4800600"/>
            <a:ext cx="8048880" cy="1500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Iteratively trace and store importons </a:t>
            </a:r>
            <a:r>
              <a:rPr lang="en-US" sz="2200" b="1" strike="noStrike" spc="-1">
                <a:solidFill>
                  <a:srgbClr val="000000"/>
                </a:solidFill>
                <a:latin typeface="Calibri"/>
                <a:ea typeface="Calibri"/>
              </a:rPr>
              <a:t>and</a:t>
            </a:r>
            <a:r>
              <a:rPr lang="en-US" sz="2200" b="0" strike="noStrike" spc="-1">
                <a:solidFill>
                  <a:srgbClr val="000000"/>
                </a:solidFill>
                <a:latin typeface="Calibri"/>
                <a:ea typeface="Calibri"/>
              </a:rPr>
              <a:t> photons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Build either importon or photon index (in </a:t>
            </a:r>
            <a:r>
              <a:rPr lang="en-US" sz="2200" b="0" strike="noStrike" spc="-1">
                <a:solidFill>
                  <a:srgbClr val="FF0000"/>
                </a:solidFill>
                <a:latin typeface="Calibri"/>
                <a:ea typeface="Calibri"/>
              </a:rPr>
              <a:t>every iteration</a:t>
            </a:r>
            <a:r>
              <a:rPr lang="en-US" sz="2200" b="0" strike="noStrike" spc="-1">
                <a:solidFill>
                  <a:srgbClr val="000000"/>
                </a:solidFill>
                <a:latin typeface="Calibri"/>
                <a:ea typeface="Calibri"/>
              </a:rPr>
              <a:t>)</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Distribute/Gather photons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After each iteration shrink radius and update statistics</a:t>
            </a:r>
            <a:endParaRPr lang="en-US" sz="2200" b="0" strike="noStrike" spc="-1">
              <a:latin typeface="Arial"/>
            </a:endParaRPr>
          </a:p>
        </p:txBody>
      </p:sp>
      <p:sp>
        <p:nvSpPr>
          <p:cNvPr id="144"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7B63003D-EF1F-406E-A1B6-E99DEF3BE251}" type="slidenum">
              <a:rPr lang="en-US" sz="1200" b="0" strike="noStrike" spc="-1">
                <a:solidFill>
                  <a:srgbClr val="888888"/>
                </a:solidFill>
                <a:latin typeface="Calibri"/>
                <a:ea typeface="Calibri"/>
              </a:rPr>
              <a:t>15</a:t>
            </a:fld>
            <a:endParaRPr lang="en-US" sz="1200" b="0" strike="noStrike" spc="-1">
              <a:latin typeface="Arial"/>
            </a:endParaRPr>
          </a:p>
        </p:txBody>
      </p:sp>
      <p:pic>
        <p:nvPicPr>
          <p:cNvPr id="145" name="Google Shape;201;p27"/>
          <p:cNvPicPr/>
          <p:nvPr/>
        </p:nvPicPr>
        <p:blipFill>
          <a:blip r:embed="rId3"/>
          <a:stretch/>
        </p:blipFill>
        <p:spPr>
          <a:xfrm>
            <a:off x="776880" y="857520"/>
            <a:ext cx="10672920" cy="372924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p:txBody>
      </p:sp>
      <p:sp>
        <p:nvSpPr>
          <p:cNvPr id="147"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48"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D75D858-CA8A-4851-9EC0-DD11B38CB234}" type="slidenum">
              <a:rPr lang="en-US" sz="1200" b="0" strike="noStrike" spc="-1">
                <a:solidFill>
                  <a:srgbClr val="888888"/>
                </a:solidFill>
                <a:latin typeface="Calibri"/>
                <a:ea typeface="Calibri"/>
              </a:rPr>
              <a:t>16</a:t>
            </a:fld>
            <a:endParaRPr lang="en-US" sz="12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a:p>
            <a:pPr marL="914400" lvl="1" indent="-367200">
              <a:lnSpc>
                <a:spcPct val="90000"/>
              </a:lnSpc>
              <a:buClr>
                <a:srgbClr val="000000"/>
              </a:buClr>
              <a:buFont typeface="Arial"/>
              <a:buChar char="○"/>
            </a:pPr>
            <a:r>
              <a:rPr lang="en-US" sz="2200" b="1" strike="noStrike" spc="-1">
                <a:solidFill>
                  <a:srgbClr val="000000"/>
                </a:solidFill>
                <a:latin typeface="Calibri"/>
                <a:ea typeface="Calibri"/>
              </a:rPr>
              <a:t>reconstruction</a:t>
            </a:r>
            <a:r>
              <a:rPr lang="en-US" sz="2200" b="0" strike="noStrike" spc="-1">
                <a:solidFill>
                  <a:srgbClr val="000000"/>
                </a:solidFill>
                <a:latin typeface="Calibri"/>
                <a:ea typeface="Calibri"/>
              </a:rPr>
              <a:t> of the importon/photon map at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iteration</a:t>
            </a:r>
            <a:endParaRPr lang="en-US" sz="2200" b="0" strike="noStrike" spc="-1">
              <a:latin typeface="Arial"/>
            </a:endParaRPr>
          </a:p>
        </p:txBody>
      </p:sp>
      <p:sp>
        <p:nvSpPr>
          <p:cNvPr id="150"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5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B9D9BF1-F765-459F-8146-9BA391CEC987}" type="slidenum">
              <a:rPr lang="en-US" sz="1200" b="0" strike="noStrike" spc="-1">
                <a:solidFill>
                  <a:srgbClr val="888888"/>
                </a:solidFill>
                <a:latin typeface="Calibri"/>
                <a:ea typeface="Calibri"/>
              </a:rPr>
              <a:t>17</a:t>
            </a:fld>
            <a:endParaRPr lang="en-US" sz="12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a:p>
            <a:pPr marL="914400" lvl="1" indent="-367200">
              <a:lnSpc>
                <a:spcPct val="90000"/>
              </a:lnSpc>
              <a:buClr>
                <a:srgbClr val="000000"/>
              </a:buClr>
              <a:buFont typeface="Arial"/>
              <a:buChar char="○"/>
            </a:pPr>
            <a:r>
              <a:rPr lang="en-US" sz="2200" b="1" strike="noStrike" spc="-1">
                <a:solidFill>
                  <a:srgbClr val="000000"/>
                </a:solidFill>
                <a:latin typeface="Calibri"/>
                <a:ea typeface="Calibri"/>
              </a:rPr>
              <a:t>reconstruction</a:t>
            </a:r>
            <a:r>
              <a:rPr lang="en-US" sz="2200" b="0" strike="noStrike" spc="-1">
                <a:solidFill>
                  <a:srgbClr val="000000"/>
                </a:solidFill>
                <a:latin typeface="Calibri"/>
                <a:ea typeface="Calibri"/>
              </a:rPr>
              <a:t> of the importon/photon map at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iteration</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Traditionally handled by hierarchical data structures such as kd-trees: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efficient queries</a:t>
            </a:r>
            <a:endParaRPr lang="en-US" sz="2200" b="0" strike="noStrike" spc="-1">
              <a:latin typeface="Arial"/>
            </a:endParaRPr>
          </a:p>
        </p:txBody>
      </p:sp>
      <p:sp>
        <p:nvSpPr>
          <p:cNvPr id="153"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54"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4EFF98D-00A9-47B8-BB92-EDECBE97923B}" type="slidenum">
              <a:rPr lang="en-US" sz="1200" b="0" strike="noStrike" spc="-1">
                <a:solidFill>
                  <a:srgbClr val="888888"/>
                </a:solidFill>
                <a:latin typeface="Calibri"/>
                <a:ea typeface="Calibri"/>
              </a:rPr>
              <a:t>18</a:t>
            </a:fld>
            <a:endParaRPr lang="en-US" sz="12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a:p>
            <a:pPr marL="914400" lvl="1" indent="-367200">
              <a:lnSpc>
                <a:spcPct val="90000"/>
              </a:lnSpc>
              <a:buClr>
                <a:srgbClr val="000000"/>
              </a:buClr>
              <a:buFont typeface="Arial"/>
              <a:buChar char="○"/>
            </a:pPr>
            <a:r>
              <a:rPr lang="en-US" sz="2200" b="1" strike="noStrike" spc="-1">
                <a:solidFill>
                  <a:srgbClr val="000000"/>
                </a:solidFill>
                <a:latin typeface="Calibri"/>
                <a:ea typeface="Calibri"/>
              </a:rPr>
              <a:t>reconstruction</a:t>
            </a:r>
            <a:r>
              <a:rPr lang="en-US" sz="2200" b="0" strike="noStrike" spc="-1">
                <a:solidFill>
                  <a:srgbClr val="000000"/>
                </a:solidFill>
                <a:latin typeface="Calibri"/>
                <a:ea typeface="Calibri"/>
              </a:rPr>
              <a:t> of the importon/photon map at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iteration</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Traditionally handled by hierarchical data structures such as kd-trees: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efficient queries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1" strike="noStrike" spc="-1">
                <a:solidFill>
                  <a:srgbClr val="000000"/>
                </a:solidFill>
                <a:latin typeface="Calibri"/>
                <a:ea typeface="Calibri"/>
              </a:rPr>
              <a:t>slow </a:t>
            </a:r>
            <a:r>
              <a:rPr lang="en-US" sz="2200" b="0" strike="noStrike" spc="-1">
                <a:solidFill>
                  <a:srgbClr val="000000"/>
                </a:solidFill>
                <a:latin typeface="Calibri"/>
                <a:ea typeface="Calibri"/>
              </a:rPr>
              <a:t>construction time </a:t>
            </a:r>
            <a:endParaRPr lang="en-US" sz="2200" b="0" strike="noStrike" spc="-1">
              <a:latin typeface="Arial"/>
            </a:endParaRPr>
          </a:p>
        </p:txBody>
      </p:sp>
      <p:sp>
        <p:nvSpPr>
          <p:cNvPr id="156"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57"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27C0FBD4-41AF-4643-BEBF-8A1E6D3F369E}" type="slidenum">
              <a:rPr lang="en-US" sz="1200" b="0" strike="noStrike" spc="-1">
                <a:solidFill>
                  <a:srgbClr val="888888"/>
                </a:solidFill>
                <a:latin typeface="Calibri"/>
                <a:ea typeface="Calibri"/>
              </a:rPr>
              <a:t>19</a:t>
            </a:fld>
            <a:endParaRPr lang="en-US" sz="12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Introduction</a:t>
            </a:r>
            <a:endParaRPr lang="en-US" sz="3500" b="0" strike="noStrike" spc="-1">
              <a:latin typeface="Arial"/>
            </a:endParaRPr>
          </a:p>
        </p:txBody>
      </p:sp>
      <p:pic>
        <p:nvPicPr>
          <p:cNvPr id="95" name="Google Shape;99;p14"/>
          <p:cNvPicPr/>
          <p:nvPr/>
        </p:nvPicPr>
        <p:blipFill>
          <a:blip r:embed="rId3"/>
          <a:stretch/>
        </p:blipFill>
        <p:spPr>
          <a:xfrm>
            <a:off x="531360" y="872640"/>
            <a:ext cx="11171880" cy="5592240"/>
          </a:xfrm>
          <a:prstGeom prst="rect">
            <a:avLst/>
          </a:prstGeom>
          <a:ln>
            <a:noFill/>
          </a:ln>
          <a:effectLst>
            <a:outerShdw blurRad="57150" dist="19080" dir="5400000" algn="bl" rotWithShape="0">
              <a:srgbClr val="000000">
                <a:alpha val="50000"/>
              </a:srgbClr>
            </a:outerShdw>
          </a:effectLst>
        </p:spPr>
      </p:pic>
      <p:sp>
        <p:nvSpPr>
          <p:cNvPr id="96"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5ABBA1D-9A1A-4905-8270-2B1A2082815F}" type="slidenum">
              <a:rPr lang="en-US" sz="1200" b="0" strike="noStrike" spc="-1">
                <a:solidFill>
                  <a:srgbClr val="888888"/>
                </a:solidFill>
                <a:latin typeface="Calibri"/>
                <a:ea typeface="Calibri"/>
              </a:rPr>
              <a:t>2</a:t>
            </a:fld>
            <a:endParaRPr lang="en-US" sz="1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a:p>
            <a:pPr marL="914400" lvl="1" indent="-367200">
              <a:lnSpc>
                <a:spcPct val="90000"/>
              </a:lnSpc>
              <a:buClr>
                <a:srgbClr val="000000"/>
              </a:buClr>
              <a:buFont typeface="Arial"/>
              <a:buChar char="○"/>
            </a:pPr>
            <a:r>
              <a:rPr lang="en-US" sz="2200" b="1" strike="noStrike" spc="-1">
                <a:solidFill>
                  <a:srgbClr val="000000"/>
                </a:solidFill>
                <a:latin typeface="Calibri"/>
                <a:ea typeface="Calibri"/>
              </a:rPr>
              <a:t>reconstruction</a:t>
            </a:r>
            <a:r>
              <a:rPr lang="en-US" sz="2200" b="0" strike="noStrike" spc="-1">
                <a:solidFill>
                  <a:srgbClr val="000000"/>
                </a:solidFill>
                <a:latin typeface="Calibri"/>
                <a:ea typeface="Calibri"/>
              </a:rPr>
              <a:t> of the importon/photon map at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iteration</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Traditionally handled by hierarchical data structures such as kd-trees: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efficient queries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1" strike="noStrike" spc="-1">
                <a:solidFill>
                  <a:srgbClr val="000000"/>
                </a:solidFill>
                <a:latin typeface="Calibri"/>
                <a:ea typeface="Calibri"/>
              </a:rPr>
              <a:t>slow </a:t>
            </a:r>
            <a:r>
              <a:rPr lang="en-US" sz="2200" b="0" strike="noStrike" spc="-1">
                <a:solidFill>
                  <a:srgbClr val="000000"/>
                </a:solidFill>
                <a:latin typeface="Calibri"/>
                <a:ea typeface="Calibri"/>
              </a:rPr>
              <a:t>construction time </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We can exploit rasterization for photon distribution since:</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Is ubiquitous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Is independent of GPU architecture</a:t>
            </a:r>
            <a:endParaRPr lang="en-US" sz="2200" b="0" strike="noStrike" spc="-1">
              <a:latin typeface="Arial"/>
            </a:endParaRPr>
          </a:p>
        </p:txBody>
      </p:sp>
      <p:sp>
        <p:nvSpPr>
          <p:cNvPr id="159"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6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417A85C0-5562-4446-9D27-C04A17E1FEAA}" type="slidenum">
              <a:rPr lang="en-US" sz="1200" b="0" strike="noStrike" spc="-1">
                <a:solidFill>
                  <a:srgbClr val="888888"/>
                </a:solidFill>
                <a:latin typeface="Calibri"/>
                <a:ea typeface="Calibri"/>
              </a:rPr>
              <a:t>20</a:t>
            </a:fld>
            <a:endParaRPr lang="en-US" sz="12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Progressive variants of photon mapping requires:</a:t>
            </a:r>
            <a:endParaRPr lang="en-US" sz="2200" b="0" strike="noStrike" spc="-1">
              <a:latin typeface="Arial"/>
            </a:endParaRPr>
          </a:p>
          <a:p>
            <a:pPr marL="914400" lvl="1" indent="-367200">
              <a:lnSpc>
                <a:spcPct val="90000"/>
              </a:lnSpc>
              <a:buClr>
                <a:srgbClr val="000000"/>
              </a:buClr>
              <a:buFont typeface="Arial"/>
              <a:buChar char="○"/>
            </a:pPr>
            <a:r>
              <a:rPr lang="en-US" sz="2200" b="0" strike="noStrike" spc="-1">
                <a:solidFill>
                  <a:srgbClr val="000000"/>
                </a:solidFill>
                <a:latin typeface="Calibri"/>
                <a:ea typeface="Calibri"/>
              </a:rPr>
              <a:t>low memory footprint</a:t>
            </a:r>
            <a:endParaRPr lang="en-US" sz="2200" b="0" strike="noStrike" spc="-1">
              <a:latin typeface="Arial"/>
            </a:endParaRPr>
          </a:p>
          <a:p>
            <a:pPr marL="914400" lvl="1" indent="-367200">
              <a:lnSpc>
                <a:spcPct val="90000"/>
              </a:lnSpc>
              <a:buClr>
                <a:srgbClr val="000000"/>
              </a:buClr>
              <a:buFont typeface="Arial"/>
              <a:buChar char="○"/>
            </a:pPr>
            <a:r>
              <a:rPr lang="en-US" sz="2200" b="1" strike="noStrike" spc="-1">
                <a:solidFill>
                  <a:srgbClr val="000000"/>
                </a:solidFill>
                <a:latin typeface="Calibri"/>
                <a:ea typeface="Calibri"/>
              </a:rPr>
              <a:t>reconstruction</a:t>
            </a:r>
            <a:r>
              <a:rPr lang="en-US" sz="2200" b="0" strike="noStrike" spc="-1">
                <a:solidFill>
                  <a:srgbClr val="000000"/>
                </a:solidFill>
                <a:latin typeface="Calibri"/>
                <a:ea typeface="Calibri"/>
              </a:rPr>
              <a:t> of the importon/photon map at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iteration</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Traditionally handled by hierarchical data structures such as kd-trees: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efficient queries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1" strike="noStrike" spc="-1">
                <a:solidFill>
                  <a:srgbClr val="000000"/>
                </a:solidFill>
                <a:latin typeface="Calibri"/>
                <a:ea typeface="Calibri"/>
              </a:rPr>
              <a:t>slow </a:t>
            </a:r>
            <a:r>
              <a:rPr lang="en-US" sz="2200" b="0" strike="noStrike" spc="-1">
                <a:solidFill>
                  <a:srgbClr val="000000"/>
                </a:solidFill>
                <a:latin typeface="Calibri"/>
                <a:ea typeface="Calibri"/>
              </a:rPr>
              <a:t>construction time </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We can exploit rasterization for photon distribution since:</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Is ubiquitous</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Is independent of GPU architecture</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Replaces hierarchy construction</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Can deliver comparable query performance</a:t>
            </a:r>
            <a:endParaRPr lang="en-US" sz="2200" b="0" strike="noStrike" spc="-1">
              <a:latin typeface="Arial"/>
            </a:endParaRPr>
          </a:p>
        </p:txBody>
      </p:sp>
      <p:sp>
        <p:nvSpPr>
          <p:cNvPr id="162"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Motivation</a:t>
            </a:r>
            <a:endParaRPr lang="en-US" sz="3500" b="0" strike="noStrike" spc="-1">
              <a:latin typeface="Arial"/>
            </a:endParaRPr>
          </a:p>
        </p:txBody>
      </p:sp>
      <p:sp>
        <p:nvSpPr>
          <p:cNvPr id="163"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A3E0E019-A379-4B5A-9252-54C01AAA1236}" type="slidenum">
              <a:rPr lang="en-US" sz="1200" b="0" strike="noStrike" spc="-1">
                <a:solidFill>
                  <a:srgbClr val="888888"/>
                </a:solidFill>
                <a:latin typeface="Calibri"/>
                <a:ea typeface="Calibri"/>
              </a:rPr>
              <a:t>21</a:t>
            </a:fld>
            <a:endParaRPr lang="en-US" sz="12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65"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4393E09-9D18-4C79-B696-ADB5EEA806BA}" type="slidenum">
              <a:rPr lang="en-US" sz="1200" b="0" strike="noStrike" spc="-1">
                <a:solidFill>
                  <a:srgbClr val="888888"/>
                </a:solidFill>
                <a:latin typeface="Calibri"/>
                <a:ea typeface="Calibri"/>
              </a:rPr>
              <a:t>22</a:t>
            </a:fld>
            <a:endParaRPr lang="en-US" sz="12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Unify tracing and photon gathering under the rasterisation pipeline</a:t>
            </a:r>
            <a:endParaRPr lang="en-US" sz="2200" b="0" strike="noStrike" spc="-1">
              <a:latin typeface="Arial"/>
            </a:endParaRPr>
          </a:p>
        </p:txBody>
      </p:sp>
      <p:sp>
        <p:nvSpPr>
          <p:cNvPr id="167"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68"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FF1FDAB-9D7A-478A-AC32-5A8FA3BCD83D}" type="slidenum">
              <a:rPr lang="en-US" sz="1200" b="0" strike="noStrike" spc="-1">
                <a:solidFill>
                  <a:srgbClr val="888888"/>
                </a:solidFill>
                <a:latin typeface="Calibri"/>
                <a:ea typeface="Calibri"/>
              </a:rPr>
              <a:t>23</a:t>
            </a:fld>
            <a:endParaRPr lang="en-US" sz="12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Unify tracing and photon gathering under the rasterisation pipeline</a:t>
            </a:r>
            <a:endParaRPr lang="en-US" sz="2200" b="0" strike="noStrike" spc="-1">
              <a:latin typeface="Arial"/>
            </a:endParaRPr>
          </a:p>
          <a:p>
            <a:pPr>
              <a:lnSpc>
                <a:spcPct val="90000"/>
              </a:lnSpc>
            </a:pP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Exploitation of a </a:t>
            </a:r>
            <a:r>
              <a:rPr lang="en-US" sz="2200" b="1" strike="noStrike" spc="-1">
                <a:solidFill>
                  <a:srgbClr val="000000"/>
                </a:solidFill>
                <a:latin typeface="Calibri"/>
                <a:ea typeface="Calibri"/>
              </a:rPr>
              <a:t>single data structure</a:t>
            </a:r>
            <a:r>
              <a:rPr lang="en-US" sz="2200" b="0" strike="noStrike" spc="-1">
                <a:solidFill>
                  <a:srgbClr val="000000"/>
                </a:solidFill>
                <a:latin typeface="Calibri"/>
                <a:ea typeface="Calibri"/>
              </a:rPr>
              <a:t> for both tracing and importon storage</a:t>
            </a:r>
            <a:endParaRPr lang="en-US" sz="2200" b="0" strike="noStrike" spc="-1">
              <a:latin typeface="Arial"/>
            </a:endParaRPr>
          </a:p>
        </p:txBody>
      </p:sp>
      <p:sp>
        <p:nvSpPr>
          <p:cNvPr id="170"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7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BBA2EDF-2BDC-42F8-8340-41AEA4885D9C}" type="slidenum">
              <a:rPr lang="en-US" sz="1200" b="0" strike="noStrike" spc="-1">
                <a:solidFill>
                  <a:srgbClr val="888888"/>
                </a:solidFill>
                <a:latin typeface="Calibri"/>
                <a:ea typeface="Calibri"/>
              </a:rPr>
              <a:t>24</a:t>
            </a:fld>
            <a:endParaRPr lang="en-US" sz="12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Unify tracing and photon gathering under the rasterisation pipeline</a:t>
            </a:r>
            <a:endParaRPr lang="en-US" sz="2200" b="0" strike="noStrike" spc="-1">
              <a:latin typeface="Arial"/>
            </a:endParaRPr>
          </a:p>
          <a:p>
            <a:pPr>
              <a:lnSpc>
                <a:spcPct val="90000"/>
              </a:lnSpc>
            </a:pP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Exploitation of a </a:t>
            </a:r>
            <a:r>
              <a:rPr lang="en-US" sz="2200" b="1" strike="noStrike" spc="-1">
                <a:solidFill>
                  <a:srgbClr val="000000"/>
                </a:solidFill>
                <a:latin typeface="Calibri"/>
                <a:ea typeface="Calibri"/>
              </a:rPr>
              <a:t>single data structure</a:t>
            </a:r>
            <a:r>
              <a:rPr lang="en-US" sz="2200" b="0" strike="noStrike" spc="-1">
                <a:solidFill>
                  <a:srgbClr val="000000"/>
                </a:solidFill>
                <a:latin typeface="Calibri"/>
                <a:ea typeface="Calibri"/>
              </a:rPr>
              <a:t> for both tracing and importon storage</a:t>
            </a:r>
            <a:endParaRPr lang="en-US" sz="2200" b="0" strike="noStrike" spc="-1">
              <a:latin typeface="Arial"/>
            </a:endParaRPr>
          </a:p>
          <a:p>
            <a:pPr marL="457200">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Extensive exploitation of </a:t>
            </a:r>
            <a:r>
              <a:rPr lang="en-US" sz="2200" b="1" strike="noStrike" spc="-1">
                <a:solidFill>
                  <a:srgbClr val="000000"/>
                </a:solidFill>
                <a:latin typeface="Calibri"/>
                <a:ea typeface="Calibri"/>
              </a:rPr>
              <a:t>splatting </a:t>
            </a:r>
            <a:r>
              <a:rPr lang="en-US" sz="2200" b="0" strike="noStrike" spc="-1">
                <a:solidFill>
                  <a:srgbClr val="000000"/>
                </a:solidFill>
                <a:latin typeface="Calibri"/>
                <a:ea typeface="Calibri"/>
              </a:rPr>
              <a:t>to maximise efficiency</a:t>
            </a:r>
            <a:endParaRPr lang="en-US" sz="2200" b="0" strike="noStrike" spc="-1">
              <a:latin typeface="Arial"/>
            </a:endParaRPr>
          </a:p>
        </p:txBody>
      </p:sp>
      <p:sp>
        <p:nvSpPr>
          <p:cNvPr id="173"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74"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72568E4-65BF-4884-983A-967441C6567D}" type="slidenum">
              <a:rPr lang="en-US" sz="1200" b="0" strike="noStrike" spc="-1">
                <a:solidFill>
                  <a:srgbClr val="888888"/>
                </a:solidFill>
                <a:latin typeface="Calibri"/>
                <a:ea typeface="Calibri"/>
              </a:rPr>
              <a:t>25</a:t>
            </a:fld>
            <a:endParaRPr lang="en-US" sz="12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Unify tracing and photon gathering under the rasterisation pipeline</a:t>
            </a:r>
            <a:endParaRPr lang="en-US" sz="2200" b="0" strike="noStrike" spc="-1">
              <a:latin typeface="Arial"/>
            </a:endParaRPr>
          </a:p>
          <a:p>
            <a:pPr>
              <a:lnSpc>
                <a:spcPct val="90000"/>
              </a:lnSpc>
            </a:pP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Exploitation of a </a:t>
            </a:r>
            <a:r>
              <a:rPr lang="en-US" sz="2200" b="1" strike="noStrike" spc="-1">
                <a:solidFill>
                  <a:srgbClr val="000000"/>
                </a:solidFill>
                <a:latin typeface="Calibri"/>
                <a:ea typeface="Calibri"/>
              </a:rPr>
              <a:t>single data structure</a:t>
            </a:r>
            <a:r>
              <a:rPr lang="en-US" sz="2200" b="0" strike="noStrike" spc="-1">
                <a:solidFill>
                  <a:srgbClr val="000000"/>
                </a:solidFill>
                <a:latin typeface="Calibri"/>
                <a:ea typeface="Calibri"/>
              </a:rPr>
              <a:t> for both tracing and importon storage</a:t>
            </a:r>
            <a:endParaRPr lang="en-US" sz="2200" b="0" strike="noStrike" spc="-1">
              <a:latin typeface="Arial"/>
            </a:endParaRPr>
          </a:p>
          <a:p>
            <a:pPr marL="457200">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Extensive exploitation of </a:t>
            </a:r>
            <a:r>
              <a:rPr lang="en-US" sz="2200" b="1" strike="noStrike" spc="-1">
                <a:solidFill>
                  <a:srgbClr val="000000"/>
                </a:solidFill>
                <a:latin typeface="Calibri"/>
                <a:ea typeface="Calibri"/>
              </a:rPr>
              <a:t>splatting </a:t>
            </a:r>
            <a:r>
              <a:rPr lang="en-US" sz="2200" b="0" strike="noStrike" spc="-1">
                <a:solidFill>
                  <a:srgbClr val="000000"/>
                </a:solidFill>
                <a:latin typeface="Calibri"/>
                <a:ea typeface="Calibri"/>
              </a:rPr>
              <a:t>to maximise efficiency</a:t>
            </a:r>
            <a:endParaRPr lang="en-US" sz="2200" b="0" strike="noStrike" spc="-1">
              <a:latin typeface="Arial"/>
            </a:endParaRPr>
          </a:p>
          <a:p>
            <a:pPr marL="457200">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1" strike="noStrike" spc="-1">
                <a:solidFill>
                  <a:srgbClr val="000000"/>
                </a:solidFill>
                <a:latin typeface="Calibri"/>
                <a:ea typeface="Calibri"/>
              </a:rPr>
              <a:t>Elimination </a:t>
            </a:r>
            <a:r>
              <a:rPr lang="en-US" sz="2200" b="0" strike="noStrike" spc="-1">
                <a:solidFill>
                  <a:srgbClr val="000000"/>
                </a:solidFill>
                <a:latin typeface="Calibri"/>
                <a:ea typeface="Calibri"/>
              </a:rPr>
              <a:t>of the photon map hierarchy</a:t>
            </a:r>
            <a:endParaRPr lang="en-US" sz="2200" b="0" strike="noStrike" spc="-1">
              <a:latin typeface="Arial"/>
            </a:endParaRPr>
          </a:p>
        </p:txBody>
      </p:sp>
      <p:sp>
        <p:nvSpPr>
          <p:cNvPr id="176"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77"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90E99565-99FC-44B9-9DBC-F590F1C5507F}" type="slidenum">
              <a:rPr lang="en-US" sz="1200" b="0" strike="noStrike" spc="-1">
                <a:solidFill>
                  <a:srgbClr val="888888"/>
                </a:solidFill>
                <a:latin typeface="Calibri"/>
                <a:ea typeface="Calibri"/>
              </a:rPr>
              <a:t>26</a:t>
            </a:fld>
            <a:endParaRPr lang="en-US" sz="12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buClr>
                <a:srgbClr val="000000"/>
              </a:buClr>
              <a:buFont typeface="Arial"/>
              <a:buChar char="●"/>
            </a:pPr>
            <a:r>
              <a:rPr lang="en-US" sz="2200" b="0" strike="noStrike" spc="-1">
                <a:solidFill>
                  <a:srgbClr val="000000"/>
                </a:solidFill>
                <a:latin typeface="Calibri"/>
                <a:ea typeface="Calibri"/>
              </a:rPr>
              <a:t>Unify tracing and photon gathering under the rasterisation pipeline</a:t>
            </a:r>
            <a:endParaRPr lang="en-US" sz="2200" b="0" strike="noStrike" spc="-1">
              <a:latin typeface="Arial"/>
            </a:endParaRPr>
          </a:p>
          <a:p>
            <a:pPr>
              <a:lnSpc>
                <a:spcPct val="90000"/>
              </a:lnSpc>
            </a:pP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Exploitation of a </a:t>
            </a:r>
            <a:r>
              <a:rPr lang="en-US" sz="2200" b="1" strike="noStrike" spc="-1">
                <a:solidFill>
                  <a:srgbClr val="000000"/>
                </a:solidFill>
                <a:latin typeface="Calibri"/>
                <a:ea typeface="Calibri"/>
              </a:rPr>
              <a:t>single data structure</a:t>
            </a:r>
            <a:r>
              <a:rPr lang="en-US" sz="2200" b="0" strike="noStrike" spc="-1">
                <a:solidFill>
                  <a:srgbClr val="000000"/>
                </a:solidFill>
                <a:latin typeface="Calibri"/>
                <a:ea typeface="Calibri"/>
              </a:rPr>
              <a:t> for both tracing and importon storage</a:t>
            </a:r>
            <a:endParaRPr lang="en-US" sz="2200" b="0" strike="noStrike" spc="-1">
              <a:latin typeface="Arial"/>
            </a:endParaRPr>
          </a:p>
          <a:p>
            <a:pPr marL="457200">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Extensive exploitation of </a:t>
            </a:r>
            <a:r>
              <a:rPr lang="en-US" sz="2200" b="1" strike="noStrike" spc="-1">
                <a:solidFill>
                  <a:srgbClr val="000000"/>
                </a:solidFill>
                <a:latin typeface="Calibri"/>
                <a:ea typeface="Calibri"/>
              </a:rPr>
              <a:t>splatting </a:t>
            </a:r>
            <a:r>
              <a:rPr lang="en-US" sz="2200" b="0" strike="noStrike" spc="-1">
                <a:solidFill>
                  <a:srgbClr val="000000"/>
                </a:solidFill>
                <a:latin typeface="Calibri"/>
                <a:ea typeface="Calibri"/>
              </a:rPr>
              <a:t>to maximise efficiency</a:t>
            </a:r>
            <a:endParaRPr lang="en-US" sz="2200" b="0" strike="noStrike" spc="-1">
              <a:latin typeface="Arial"/>
            </a:endParaRPr>
          </a:p>
          <a:p>
            <a:pPr marL="457200">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1" strike="noStrike" spc="-1">
                <a:solidFill>
                  <a:srgbClr val="000000"/>
                </a:solidFill>
                <a:latin typeface="Calibri"/>
                <a:ea typeface="Calibri"/>
              </a:rPr>
              <a:t>Elimination </a:t>
            </a:r>
            <a:r>
              <a:rPr lang="en-US" sz="2200" b="0" strike="noStrike" spc="-1">
                <a:solidFill>
                  <a:srgbClr val="000000"/>
                </a:solidFill>
                <a:latin typeface="Calibri"/>
                <a:ea typeface="Calibri"/>
              </a:rPr>
              <a:t>of the photon map hierarchy</a:t>
            </a:r>
            <a:endParaRPr lang="en-US" sz="2200" b="0" strike="noStrike" spc="-1">
              <a:latin typeface="Arial"/>
            </a:endParaRPr>
          </a:p>
          <a:p>
            <a:pPr>
              <a:lnSpc>
                <a:spcPct val="90000"/>
              </a:lnSpc>
              <a:tabLst>
                <a:tab pos="0" algn="l"/>
              </a:tabLst>
            </a:pPr>
            <a:endParaRPr lang="en-US" sz="22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In contrast to prior rasterisation-based approaches, our method:</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Is a </a:t>
            </a:r>
            <a:r>
              <a:rPr lang="en-US" sz="2200" b="1" strike="noStrike" spc="-1">
                <a:solidFill>
                  <a:srgbClr val="000000"/>
                </a:solidFill>
                <a:latin typeface="Calibri"/>
                <a:ea typeface="Calibri"/>
              </a:rPr>
              <a:t>faithful </a:t>
            </a:r>
            <a:r>
              <a:rPr lang="en-US" sz="2200" b="0" strike="noStrike" spc="-1">
                <a:solidFill>
                  <a:srgbClr val="000000"/>
                </a:solidFill>
                <a:latin typeface="Calibri"/>
                <a:ea typeface="Calibri"/>
              </a:rPr>
              <a:t>and </a:t>
            </a:r>
            <a:r>
              <a:rPr lang="en-US" sz="2200" b="1" strike="noStrike" spc="-1">
                <a:solidFill>
                  <a:srgbClr val="000000"/>
                </a:solidFill>
                <a:latin typeface="Calibri"/>
                <a:ea typeface="Calibri"/>
              </a:rPr>
              <a:t>accurate </a:t>
            </a:r>
            <a:r>
              <a:rPr lang="en-US" sz="2200" b="0" strike="noStrike" spc="-1">
                <a:solidFill>
                  <a:srgbClr val="000000"/>
                </a:solidFill>
                <a:latin typeface="Calibri"/>
                <a:ea typeface="Calibri"/>
              </a:rPr>
              <a:t>porting of probabilistic PPM</a:t>
            </a:r>
            <a:endParaRPr lang="en-US" sz="2200" b="0" strike="noStrike" spc="-1">
              <a:latin typeface="Arial"/>
            </a:endParaRPr>
          </a:p>
          <a:p>
            <a:pPr marL="914400" lvl="1"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Captures </a:t>
            </a:r>
            <a:r>
              <a:rPr lang="en-US" sz="2200" b="1" strike="noStrike" spc="-1">
                <a:solidFill>
                  <a:srgbClr val="000000"/>
                </a:solidFill>
                <a:latin typeface="Calibri"/>
                <a:ea typeface="Calibri"/>
              </a:rPr>
              <a:t>every </a:t>
            </a:r>
            <a:r>
              <a:rPr lang="en-US" sz="2200" b="0" strike="noStrike" spc="-1">
                <a:solidFill>
                  <a:srgbClr val="000000"/>
                </a:solidFill>
                <a:latin typeface="Calibri"/>
                <a:ea typeface="Calibri"/>
              </a:rPr>
              <a:t>illumination event</a:t>
            </a:r>
            <a:endParaRPr lang="en-US" sz="2200" b="0" strike="noStrike" spc="-1">
              <a:latin typeface="Arial"/>
            </a:endParaRPr>
          </a:p>
        </p:txBody>
      </p:sp>
      <p:sp>
        <p:nvSpPr>
          <p:cNvPr id="179"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Contributions</a:t>
            </a:r>
            <a:endParaRPr lang="en-US" sz="3500" b="0" strike="noStrike" spc="-1">
              <a:latin typeface="Arial"/>
            </a:endParaRPr>
          </a:p>
        </p:txBody>
      </p:sp>
      <p:sp>
        <p:nvSpPr>
          <p:cNvPr id="18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A611BF2-6123-4E76-9D56-0832CB859967}" type="slidenum">
              <a:rPr lang="en-US" sz="1200" b="0" strike="noStrike" spc="-1">
                <a:solidFill>
                  <a:srgbClr val="888888"/>
                </a:solidFill>
                <a:latin typeface="Calibri"/>
                <a:ea typeface="Calibri"/>
              </a:rPr>
              <a:t>27</a:t>
            </a:fld>
            <a:endParaRPr lang="en-US" sz="12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Image-based data structures </a:t>
            </a:r>
            <a:r>
              <a:rPr lang="en-US" sz="2200" b="0" strike="noStrike" spc="-1">
                <a:solidFill>
                  <a:srgbClr val="000000"/>
                </a:solidFill>
                <a:latin typeface="Calibri"/>
                <a:ea typeface="Calibri"/>
              </a:rPr>
              <a:t>[VVP20]</a:t>
            </a:r>
            <a:endParaRPr lang="en-US" sz="2200" b="0" strike="noStrike" spc="-1">
              <a:latin typeface="Arial"/>
            </a:endParaRPr>
          </a:p>
        </p:txBody>
      </p:sp>
      <p:sp>
        <p:nvSpPr>
          <p:cNvPr id="182"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2ED8CAA-8966-4911-B7DC-A86B4E2E5A9B}" type="slidenum">
              <a:rPr lang="en-US" sz="1200" b="0" strike="noStrike" spc="-1">
                <a:solidFill>
                  <a:srgbClr val="888888"/>
                </a:solidFill>
                <a:latin typeface="Calibri"/>
                <a:ea typeface="Calibri"/>
              </a:rPr>
              <a:t>28</a:t>
            </a:fld>
            <a:endParaRPr lang="en-US" sz="12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Image-based data structures </a:t>
            </a:r>
            <a:r>
              <a:rPr lang="en-US" sz="2200" b="0" strike="noStrike" spc="-1">
                <a:solidFill>
                  <a:srgbClr val="000000"/>
                </a:solidFill>
                <a:latin typeface="Calibri"/>
                <a:ea typeface="Calibri"/>
              </a:rPr>
              <a:t>[VVP20]</a:t>
            </a:r>
            <a:endParaRPr lang="en-US" sz="2200" b="0" strike="noStrike" spc="-1">
              <a:latin typeface="Arial"/>
            </a:endParaRPr>
          </a:p>
        </p:txBody>
      </p:sp>
      <p:pic>
        <p:nvPicPr>
          <p:cNvPr id="184" name="Google Shape;261;p36"/>
          <p:cNvPicPr/>
          <p:nvPr/>
        </p:nvPicPr>
        <p:blipFill>
          <a:blip r:embed="rId3"/>
          <a:stretch/>
        </p:blipFill>
        <p:spPr>
          <a:xfrm>
            <a:off x="591840" y="1053720"/>
            <a:ext cx="11062080" cy="5369760"/>
          </a:xfrm>
          <a:prstGeom prst="rect">
            <a:avLst/>
          </a:prstGeom>
          <a:ln>
            <a:noFill/>
          </a:ln>
        </p:spPr>
      </p:pic>
      <p:sp>
        <p:nvSpPr>
          <p:cNvPr id="185"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6D2B136-C842-4B36-B812-893415B83345}" type="slidenum">
              <a:rPr lang="en-US" sz="1200" b="0" strike="noStrike" spc="-1">
                <a:solidFill>
                  <a:srgbClr val="888888"/>
                </a:solidFill>
                <a:latin typeface="Calibri"/>
                <a:ea typeface="Calibri"/>
              </a:rPr>
              <a:t>29</a:t>
            </a:fld>
            <a:endParaRPr lang="en-US" sz="12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Photon Mapping </a:t>
            </a:r>
            <a:r>
              <a:rPr lang="en-US" sz="2200" b="0" strike="noStrike" spc="-1">
                <a:solidFill>
                  <a:srgbClr val="000000"/>
                </a:solidFill>
                <a:latin typeface="Calibri"/>
                <a:ea typeface="Calibri"/>
              </a:rPr>
              <a:t>[Jen96]</a:t>
            </a:r>
            <a:endParaRPr lang="en-US" sz="2200" b="0" strike="noStrike" spc="-1">
              <a:latin typeface="Arial"/>
            </a:endParaRPr>
          </a:p>
        </p:txBody>
      </p:sp>
      <p:sp>
        <p:nvSpPr>
          <p:cNvPr id="98"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84730A7-E26E-42C7-8FC3-62D130E33CA3}" type="slidenum">
              <a:rPr lang="en-US" sz="1200" b="0" strike="noStrike" spc="-1">
                <a:solidFill>
                  <a:srgbClr val="888888"/>
                </a:solidFill>
                <a:latin typeface="Calibri"/>
                <a:ea typeface="Calibri"/>
              </a:rPr>
              <a:t>3</a:t>
            </a:fld>
            <a:endParaRPr lang="en-US" sz="1200" b="0" strike="noStrike" spc="-1">
              <a:latin typeface="Arial"/>
            </a:endParaRPr>
          </a:p>
        </p:txBody>
      </p:sp>
      <p:pic>
        <p:nvPicPr>
          <p:cNvPr id="99" name="Google Shape;107;p15"/>
          <p:cNvPicPr/>
          <p:nvPr/>
        </p:nvPicPr>
        <p:blipFill>
          <a:blip r:embed="rId3"/>
          <a:stretch/>
        </p:blipFill>
        <p:spPr>
          <a:xfrm>
            <a:off x="945000" y="850680"/>
            <a:ext cx="10297440" cy="3672720"/>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Image-based data structures </a:t>
            </a:r>
            <a:r>
              <a:rPr lang="en-US" sz="2200" b="0" strike="noStrike" spc="-1">
                <a:solidFill>
                  <a:srgbClr val="000000"/>
                </a:solidFill>
                <a:latin typeface="Calibri"/>
                <a:ea typeface="Calibri"/>
              </a:rPr>
              <a:t>[VVP20]</a:t>
            </a:r>
            <a:endParaRPr lang="en-US" sz="2200" b="0" strike="noStrike" spc="-1">
              <a:latin typeface="Arial"/>
            </a:endParaRPr>
          </a:p>
        </p:txBody>
      </p:sp>
      <p:pic>
        <p:nvPicPr>
          <p:cNvPr id="187" name="Google Shape;268;p37"/>
          <p:cNvPicPr/>
          <p:nvPr/>
        </p:nvPicPr>
        <p:blipFill>
          <a:blip r:embed="rId3"/>
          <a:stretch/>
        </p:blipFill>
        <p:spPr>
          <a:xfrm>
            <a:off x="1550520" y="832320"/>
            <a:ext cx="9123120" cy="5508000"/>
          </a:xfrm>
          <a:prstGeom prst="rect">
            <a:avLst/>
          </a:prstGeom>
          <a:ln>
            <a:noFill/>
          </a:ln>
        </p:spPr>
      </p:pic>
      <p:sp>
        <p:nvSpPr>
          <p:cNvPr id="188"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3B5B9B2-ADFD-4AA0-9813-CC9E2A5112F0}" type="slidenum">
              <a:rPr lang="en-US" sz="1200" b="0" strike="noStrike" spc="-1">
                <a:solidFill>
                  <a:srgbClr val="888888"/>
                </a:solidFill>
                <a:latin typeface="Calibri"/>
                <a:ea typeface="Calibri"/>
              </a:rPr>
              <a:t>30</a:t>
            </a:fld>
            <a:endParaRPr lang="en-US" sz="12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Image-based data structures </a:t>
            </a:r>
            <a:r>
              <a:rPr lang="en-US" sz="2200" b="0" strike="noStrike" spc="-1">
                <a:solidFill>
                  <a:srgbClr val="000000"/>
                </a:solidFill>
                <a:latin typeface="Calibri"/>
                <a:ea typeface="Calibri"/>
              </a:rPr>
              <a:t>[VVP20]</a:t>
            </a:r>
            <a:endParaRPr lang="en-US" sz="2200" b="0" strike="noStrike" spc="-1">
              <a:latin typeface="Arial"/>
            </a:endParaRPr>
          </a:p>
        </p:txBody>
      </p:sp>
      <p:pic>
        <p:nvPicPr>
          <p:cNvPr id="190" name="Google Shape;275;p38"/>
          <p:cNvPicPr/>
          <p:nvPr/>
        </p:nvPicPr>
        <p:blipFill>
          <a:blip r:embed="rId3"/>
          <a:stretch/>
        </p:blipFill>
        <p:spPr>
          <a:xfrm>
            <a:off x="2322000" y="859680"/>
            <a:ext cx="7354440" cy="5567040"/>
          </a:xfrm>
          <a:prstGeom prst="rect">
            <a:avLst/>
          </a:prstGeom>
          <a:ln>
            <a:noFill/>
          </a:ln>
        </p:spPr>
      </p:pic>
      <p:sp>
        <p:nvSpPr>
          <p:cNvPr id="191"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E8C4BD6-79AC-4433-A6EE-68C2440B0550}" type="slidenum">
              <a:rPr lang="en-US" sz="1200" b="0" strike="noStrike" spc="-1">
                <a:solidFill>
                  <a:srgbClr val="888888"/>
                </a:solidFill>
                <a:latin typeface="Calibri"/>
                <a:ea typeface="Calibri"/>
              </a:rPr>
              <a:t>31</a:t>
            </a:fld>
            <a:endParaRPr lang="en-US" sz="12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Deferred Image-based Ray Tracing (DIRT) </a:t>
            </a:r>
            <a:r>
              <a:rPr lang="en-US" sz="2200" b="0" strike="noStrike" spc="-1">
                <a:solidFill>
                  <a:srgbClr val="000000"/>
                </a:solidFill>
                <a:latin typeface="Calibri"/>
                <a:ea typeface="Calibri"/>
              </a:rPr>
              <a:t>[VVP16]</a:t>
            </a:r>
            <a:endParaRPr lang="en-US" sz="2200" b="0" strike="noStrike" spc="-1">
              <a:latin typeface="Arial"/>
            </a:endParaRPr>
          </a:p>
        </p:txBody>
      </p:sp>
      <p:sp>
        <p:nvSpPr>
          <p:cNvPr id="193"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6B4F8E1-1F30-4B4C-BBC7-6CF7AE3469FA}" type="slidenum">
              <a:rPr lang="en-US" sz="1200" b="0" strike="noStrike" spc="-1">
                <a:solidFill>
                  <a:srgbClr val="888888"/>
                </a:solidFill>
                <a:latin typeface="Calibri"/>
                <a:ea typeface="Calibri"/>
              </a:rPr>
              <a:t>32</a:t>
            </a:fld>
            <a:endParaRPr lang="en-US" sz="1200" b="0" strike="noStrike" spc="-1">
              <a:latin typeface="Arial"/>
            </a:endParaRPr>
          </a:p>
        </p:txBody>
      </p:sp>
      <p:pic>
        <p:nvPicPr>
          <p:cNvPr id="194" name="Google Shape;283;p39"/>
          <p:cNvPicPr/>
          <p:nvPr/>
        </p:nvPicPr>
        <p:blipFill>
          <a:blip r:embed="rId3"/>
          <a:stretch/>
        </p:blipFill>
        <p:spPr>
          <a:xfrm>
            <a:off x="990360" y="869040"/>
            <a:ext cx="10365120" cy="559584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Deferred Image-based Ray Tracing (DIRT) </a:t>
            </a:r>
            <a:r>
              <a:rPr lang="en-US" sz="2200" b="0" strike="noStrike" spc="-1">
                <a:solidFill>
                  <a:srgbClr val="000000"/>
                </a:solidFill>
                <a:latin typeface="Calibri"/>
                <a:ea typeface="Calibri"/>
              </a:rPr>
              <a:t>[VVP16]</a:t>
            </a:r>
            <a:endParaRPr lang="en-US" sz="2200" b="0" strike="noStrike" spc="-1">
              <a:latin typeface="Arial"/>
            </a:endParaRPr>
          </a:p>
        </p:txBody>
      </p:sp>
      <p:sp>
        <p:nvSpPr>
          <p:cNvPr id="196"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554ABB0-B58E-46CE-8C90-50DD060D482F}" type="slidenum">
              <a:rPr lang="en-US" sz="1200" b="0" strike="noStrike" spc="-1">
                <a:solidFill>
                  <a:srgbClr val="888888"/>
                </a:solidFill>
                <a:latin typeface="Calibri"/>
                <a:ea typeface="Calibri"/>
              </a:rPr>
              <a:t>33</a:t>
            </a:fld>
            <a:endParaRPr lang="en-US" sz="1200" b="0" strike="noStrike" spc="-1">
              <a:latin typeface="Arial"/>
            </a:endParaRPr>
          </a:p>
        </p:txBody>
      </p:sp>
      <p:pic>
        <p:nvPicPr>
          <p:cNvPr id="197" name="Google Shape;290;p40"/>
          <p:cNvPicPr/>
          <p:nvPr/>
        </p:nvPicPr>
        <p:blipFill>
          <a:blip r:embed="rId3"/>
          <a:stretch/>
        </p:blipFill>
        <p:spPr>
          <a:xfrm>
            <a:off x="983160" y="793080"/>
            <a:ext cx="10285560" cy="559584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199" name="CustomShape 2"/>
          <p:cNvSpPr/>
          <p:nvPr/>
        </p:nvSpPr>
        <p:spPr>
          <a:xfrm>
            <a:off x="2771640" y="1351800"/>
            <a:ext cx="74178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00" name="CustomShape 3"/>
          <p:cNvSpPr/>
          <p:nvPr/>
        </p:nvSpPr>
        <p:spPr>
          <a:xfrm>
            <a:off x="1418400" y="917640"/>
            <a:ext cx="8771040" cy="88704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01" name="CustomShape 4"/>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CF682EA5-3C93-4318-9E1D-B135CC36C92E}" type="slidenum">
              <a:rPr lang="en-US" sz="1200" b="0" strike="noStrike" spc="-1">
                <a:solidFill>
                  <a:srgbClr val="888888"/>
                </a:solidFill>
                <a:latin typeface="Calibri"/>
                <a:ea typeface="Calibri"/>
              </a:rPr>
              <a:t>34</a:t>
            </a:fld>
            <a:endParaRPr lang="en-US" sz="12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03" name="CustomShape 2"/>
          <p:cNvSpPr/>
          <p:nvPr/>
        </p:nvSpPr>
        <p:spPr>
          <a:xfrm>
            <a:off x="-17280" y="3848400"/>
            <a:ext cx="6117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Initialise photon buffer</a:t>
            </a:r>
            <a:endParaRPr lang="en-US" sz="2200" b="0" strike="noStrike" spc="-1">
              <a:latin typeface="Arial"/>
            </a:endParaRPr>
          </a:p>
        </p:txBody>
      </p:sp>
      <p:sp>
        <p:nvSpPr>
          <p:cNvPr id="204"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78FF2FE-3D60-4266-B821-4DDA80B285E1}" type="slidenum">
              <a:rPr lang="en-US" sz="1200" b="0" strike="noStrike" spc="-1">
                <a:solidFill>
                  <a:srgbClr val="888888"/>
                </a:solidFill>
                <a:latin typeface="Calibri"/>
                <a:ea typeface="Calibri"/>
              </a:rPr>
              <a:t>35</a:t>
            </a:fld>
            <a:endParaRPr lang="en-US" sz="1200" b="0" strike="noStrike" spc="-1">
              <a:latin typeface="Arial"/>
            </a:endParaRPr>
          </a:p>
        </p:txBody>
      </p:sp>
      <p:grpSp>
        <p:nvGrpSpPr>
          <p:cNvPr id="205" name="Group 4"/>
          <p:cNvGrpSpPr/>
          <p:nvPr/>
        </p:nvGrpSpPr>
        <p:grpSpPr>
          <a:xfrm>
            <a:off x="1645920" y="917640"/>
            <a:ext cx="8982360" cy="2337480"/>
            <a:chOff x="1645920" y="917640"/>
            <a:chExt cx="8982360" cy="2337480"/>
          </a:xfrm>
        </p:grpSpPr>
        <p:pic>
          <p:nvPicPr>
            <p:cNvPr id="206" name="Picture 205"/>
            <p:cNvPicPr/>
            <p:nvPr/>
          </p:nvPicPr>
          <p:blipFill>
            <a:blip r:embed="rId3"/>
            <a:stretch/>
          </p:blipFill>
          <p:spPr>
            <a:xfrm>
              <a:off x="1645920" y="1024560"/>
              <a:ext cx="8878320" cy="2175840"/>
            </a:xfrm>
            <a:prstGeom prst="rect">
              <a:avLst/>
            </a:prstGeom>
            <a:ln>
              <a:noFill/>
            </a:ln>
          </p:spPr>
        </p:pic>
        <p:sp>
          <p:nvSpPr>
            <p:cNvPr id="207" name="CustomShape 5"/>
            <p:cNvSpPr/>
            <p:nvPr/>
          </p:nvSpPr>
          <p:spPr>
            <a:xfrm>
              <a:off x="4828680" y="1351800"/>
              <a:ext cx="57996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08" name="CustomShape 6"/>
            <p:cNvSpPr/>
            <p:nvPr/>
          </p:nvSpPr>
          <p:spPr>
            <a:xfrm>
              <a:off x="1857240" y="917640"/>
              <a:ext cx="8770680" cy="887040"/>
            </a:xfrm>
            <a:prstGeom prst="rect">
              <a:avLst/>
            </a:prstGeom>
            <a:solidFill>
              <a:schemeClr val="lt1"/>
            </a:solidFill>
            <a:ln>
              <a:noFill/>
            </a:ln>
          </p:spPr>
          <p:style>
            <a:lnRef idx="0">
              <a:scrgbClr r="0" g="0" b="0"/>
            </a:lnRef>
            <a:fillRef idx="0">
              <a:scrgbClr r="0" g="0" b="0"/>
            </a:fillRef>
            <a:effectRef idx="0">
              <a:scrgbClr r="0" g="0" b="0"/>
            </a:effectRef>
            <a:fontRef idx="minor"/>
          </p:style>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grpSp>
        <p:nvGrpSpPr>
          <p:cNvPr id="210" name="Group 2"/>
          <p:cNvGrpSpPr/>
          <p:nvPr/>
        </p:nvGrpSpPr>
        <p:grpSpPr>
          <a:xfrm>
            <a:off x="1645920" y="917640"/>
            <a:ext cx="8982360" cy="2337480"/>
            <a:chOff x="1645920" y="917640"/>
            <a:chExt cx="8982360" cy="2337480"/>
          </a:xfrm>
        </p:grpSpPr>
        <p:pic>
          <p:nvPicPr>
            <p:cNvPr id="211" name="Picture 210"/>
            <p:cNvPicPr/>
            <p:nvPr/>
          </p:nvPicPr>
          <p:blipFill>
            <a:blip r:embed="rId3"/>
            <a:stretch/>
          </p:blipFill>
          <p:spPr>
            <a:xfrm>
              <a:off x="1645920" y="1024560"/>
              <a:ext cx="8878320" cy="2175840"/>
            </a:xfrm>
            <a:prstGeom prst="rect">
              <a:avLst/>
            </a:prstGeom>
            <a:ln>
              <a:noFill/>
            </a:ln>
          </p:spPr>
        </p:pic>
        <p:sp>
          <p:nvSpPr>
            <p:cNvPr id="212" name="CustomShape 3"/>
            <p:cNvSpPr/>
            <p:nvPr/>
          </p:nvSpPr>
          <p:spPr>
            <a:xfrm>
              <a:off x="4828680" y="1351800"/>
              <a:ext cx="57996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13" name="CustomShape 4"/>
            <p:cNvSpPr/>
            <p:nvPr/>
          </p:nvSpPr>
          <p:spPr>
            <a:xfrm>
              <a:off x="1857240" y="917640"/>
              <a:ext cx="8770680" cy="887040"/>
            </a:xfrm>
            <a:prstGeom prst="rect">
              <a:avLst/>
            </a:prstGeom>
            <a:solidFill>
              <a:schemeClr val="lt1"/>
            </a:solidFill>
            <a:ln>
              <a:noFill/>
            </a:ln>
          </p:spPr>
          <p:style>
            <a:lnRef idx="0">
              <a:scrgbClr r="0" g="0" b="0"/>
            </a:lnRef>
            <a:fillRef idx="0">
              <a:scrgbClr r="0" g="0" b="0"/>
            </a:fillRef>
            <a:effectRef idx="0">
              <a:scrgbClr r="0" g="0" b="0"/>
            </a:effectRef>
            <a:fontRef idx="minor"/>
          </p:style>
        </p:sp>
      </p:grpSp>
      <p:sp>
        <p:nvSpPr>
          <p:cNvPr id="214" name="CustomShape 5"/>
          <p:cNvSpPr/>
          <p:nvPr/>
        </p:nvSpPr>
        <p:spPr>
          <a:xfrm>
            <a:off x="-17280" y="3848400"/>
            <a:ext cx="6117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Initialise photon buffer</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photons with DIRT</a:t>
            </a:r>
            <a:endParaRPr lang="en-US" sz="2200" b="0" strike="noStrike" spc="-1">
              <a:latin typeface="Arial"/>
            </a:endParaRPr>
          </a:p>
        </p:txBody>
      </p:sp>
      <p:sp>
        <p:nvSpPr>
          <p:cNvPr id="215"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6F7A5411-2C9D-4B98-BCD2-D48A0DBD0CF5}" type="slidenum">
              <a:rPr lang="en-US" sz="1200" b="0" strike="noStrike" spc="-1">
                <a:solidFill>
                  <a:srgbClr val="888888"/>
                </a:solidFill>
                <a:latin typeface="Calibri"/>
                <a:ea typeface="Calibri"/>
              </a:rPr>
              <a:t>36</a:t>
            </a:fld>
            <a:endParaRPr lang="en-US" sz="12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grpSp>
        <p:nvGrpSpPr>
          <p:cNvPr id="217" name="Group 2"/>
          <p:cNvGrpSpPr/>
          <p:nvPr/>
        </p:nvGrpSpPr>
        <p:grpSpPr>
          <a:xfrm>
            <a:off x="1645920" y="917640"/>
            <a:ext cx="8982360" cy="2337480"/>
            <a:chOff x="1645920" y="917640"/>
            <a:chExt cx="8982360" cy="2337480"/>
          </a:xfrm>
        </p:grpSpPr>
        <p:pic>
          <p:nvPicPr>
            <p:cNvPr id="218" name="Picture 217"/>
            <p:cNvPicPr/>
            <p:nvPr/>
          </p:nvPicPr>
          <p:blipFill>
            <a:blip r:embed="rId3"/>
            <a:stretch/>
          </p:blipFill>
          <p:spPr>
            <a:xfrm>
              <a:off x="1645920" y="1024560"/>
              <a:ext cx="8878320" cy="2175840"/>
            </a:xfrm>
            <a:prstGeom prst="rect">
              <a:avLst/>
            </a:prstGeom>
            <a:ln>
              <a:noFill/>
            </a:ln>
          </p:spPr>
        </p:pic>
        <p:sp>
          <p:nvSpPr>
            <p:cNvPr id="219" name="CustomShape 3"/>
            <p:cNvSpPr/>
            <p:nvPr/>
          </p:nvSpPr>
          <p:spPr>
            <a:xfrm>
              <a:off x="4828680" y="1351800"/>
              <a:ext cx="57996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20" name="CustomShape 4"/>
            <p:cNvSpPr/>
            <p:nvPr/>
          </p:nvSpPr>
          <p:spPr>
            <a:xfrm>
              <a:off x="1857240" y="917640"/>
              <a:ext cx="8770680" cy="887040"/>
            </a:xfrm>
            <a:prstGeom prst="rect">
              <a:avLst/>
            </a:prstGeom>
            <a:solidFill>
              <a:schemeClr val="lt1"/>
            </a:solidFill>
            <a:ln>
              <a:noFill/>
            </a:ln>
          </p:spPr>
          <p:style>
            <a:lnRef idx="0">
              <a:scrgbClr r="0" g="0" b="0"/>
            </a:lnRef>
            <a:fillRef idx="0">
              <a:scrgbClr r="0" g="0" b="0"/>
            </a:fillRef>
            <a:effectRef idx="0">
              <a:scrgbClr r="0" g="0" b="0"/>
            </a:effectRef>
            <a:fontRef idx="minor"/>
          </p:style>
        </p:sp>
      </p:grpSp>
      <p:sp>
        <p:nvSpPr>
          <p:cNvPr id="221" name="CustomShape 5"/>
          <p:cNvSpPr/>
          <p:nvPr/>
        </p:nvSpPr>
        <p:spPr>
          <a:xfrm>
            <a:off x="-17280" y="3848400"/>
            <a:ext cx="6117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Initialise photon buffer</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photons with DIRT</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Update photon parameters</a:t>
            </a:r>
            <a:endParaRPr lang="en-US" sz="2200" b="0" strike="noStrike" spc="-1">
              <a:latin typeface="Arial"/>
            </a:endParaRPr>
          </a:p>
        </p:txBody>
      </p:sp>
      <p:sp>
        <p:nvSpPr>
          <p:cNvPr id="222"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19691AD-E000-4A84-8E86-2C9E6D016E66}" type="slidenum">
              <a:rPr lang="en-US" sz="1200" b="0" strike="noStrike" spc="-1">
                <a:solidFill>
                  <a:srgbClr val="888888"/>
                </a:solidFill>
                <a:latin typeface="Calibri"/>
                <a:ea typeface="Calibri"/>
              </a:rPr>
              <a:t>37</a:t>
            </a:fld>
            <a:endParaRPr lang="en-US" sz="12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grpSp>
        <p:nvGrpSpPr>
          <p:cNvPr id="224" name="Group 2"/>
          <p:cNvGrpSpPr/>
          <p:nvPr/>
        </p:nvGrpSpPr>
        <p:grpSpPr>
          <a:xfrm>
            <a:off x="1645920" y="917640"/>
            <a:ext cx="8982360" cy="2337480"/>
            <a:chOff x="1645920" y="917640"/>
            <a:chExt cx="8982360" cy="2337480"/>
          </a:xfrm>
        </p:grpSpPr>
        <p:pic>
          <p:nvPicPr>
            <p:cNvPr id="225" name="Picture 224"/>
            <p:cNvPicPr/>
            <p:nvPr/>
          </p:nvPicPr>
          <p:blipFill>
            <a:blip r:embed="rId3"/>
            <a:stretch/>
          </p:blipFill>
          <p:spPr>
            <a:xfrm>
              <a:off x="1645920" y="1024560"/>
              <a:ext cx="8878320" cy="2175840"/>
            </a:xfrm>
            <a:prstGeom prst="rect">
              <a:avLst/>
            </a:prstGeom>
            <a:ln>
              <a:noFill/>
            </a:ln>
          </p:spPr>
        </p:pic>
        <p:sp>
          <p:nvSpPr>
            <p:cNvPr id="226" name="CustomShape 3"/>
            <p:cNvSpPr/>
            <p:nvPr/>
          </p:nvSpPr>
          <p:spPr>
            <a:xfrm>
              <a:off x="4828680" y="1351800"/>
              <a:ext cx="57996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27" name="CustomShape 4"/>
            <p:cNvSpPr/>
            <p:nvPr/>
          </p:nvSpPr>
          <p:spPr>
            <a:xfrm>
              <a:off x="1857240" y="917640"/>
              <a:ext cx="8770680" cy="887040"/>
            </a:xfrm>
            <a:prstGeom prst="rect">
              <a:avLst/>
            </a:prstGeom>
            <a:solidFill>
              <a:schemeClr val="lt1"/>
            </a:solidFill>
            <a:ln>
              <a:noFill/>
            </a:ln>
          </p:spPr>
          <p:style>
            <a:lnRef idx="0">
              <a:scrgbClr r="0" g="0" b="0"/>
            </a:lnRef>
            <a:fillRef idx="0">
              <a:scrgbClr r="0" g="0" b="0"/>
            </a:fillRef>
            <a:effectRef idx="0">
              <a:scrgbClr r="0" g="0" b="0"/>
            </a:effectRef>
            <a:fontRef idx="minor"/>
          </p:style>
        </p:sp>
      </p:grpSp>
      <p:sp>
        <p:nvSpPr>
          <p:cNvPr id="228" name="CustomShape 5"/>
          <p:cNvSpPr/>
          <p:nvPr/>
        </p:nvSpPr>
        <p:spPr>
          <a:xfrm>
            <a:off x="-17280" y="3848400"/>
            <a:ext cx="6117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Initialise photon buffer</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photons with DIRT</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Update photon parameters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Store direct hits in photon buffer (optional)</a:t>
            </a:r>
            <a:endParaRPr lang="en-US" sz="2200" b="0" strike="noStrike" spc="-1">
              <a:latin typeface="Arial"/>
            </a:endParaRPr>
          </a:p>
        </p:txBody>
      </p:sp>
      <p:sp>
        <p:nvSpPr>
          <p:cNvPr id="229"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C95634C5-0280-49BA-A510-4222BC8ABE0D}" type="slidenum">
              <a:rPr lang="en-US" sz="1200" b="0" strike="noStrike" spc="-1">
                <a:solidFill>
                  <a:srgbClr val="888888"/>
                </a:solidFill>
                <a:latin typeface="Calibri"/>
                <a:ea typeface="Calibri"/>
              </a:rPr>
              <a:t>38</a:t>
            </a:fld>
            <a:endParaRPr lang="en-US" sz="12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p:cNvPicPr/>
          <p:nvPr/>
        </p:nvPicPr>
        <p:blipFill>
          <a:blip r:embed="rId3"/>
          <a:stretch/>
        </p:blipFill>
        <p:spPr>
          <a:xfrm>
            <a:off x="1645920" y="1024560"/>
            <a:ext cx="8878320" cy="2175840"/>
          </a:xfrm>
          <a:prstGeom prst="rect">
            <a:avLst/>
          </a:prstGeom>
          <a:ln>
            <a:noFill/>
          </a:ln>
        </p:spPr>
      </p:pic>
      <p:sp>
        <p:nvSpPr>
          <p:cNvPr id="23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32" name="CustomShape 2"/>
          <p:cNvSpPr/>
          <p:nvPr/>
        </p:nvSpPr>
        <p:spPr>
          <a:xfrm>
            <a:off x="4828680" y="1351800"/>
            <a:ext cx="579996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33"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34"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35" name="CustomShape 5"/>
          <p:cNvSpPr/>
          <p:nvPr/>
        </p:nvSpPr>
        <p:spPr>
          <a:xfrm>
            <a:off x="-17280" y="3848400"/>
            <a:ext cx="6117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Initialise photon buffer</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photons with DIRT</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Update photon parameters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Store direct hits in photon buffer (optional)</a:t>
            </a:r>
            <a:endParaRPr lang="en-US" sz="2200" b="0" strike="noStrike" spc="-1">
              <a:latin typeface="Arial"/>
            </a:endParaRPr>
          </a:p>
        </p:txBody>
      </p:sp>
      <p:sp>
        <p:nvSpPr>
          <p:cNvPr id="236"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DE95219-767B-4C8D-9A01-DF703CEA6587}" type="slidenum">
              <a:rPr lang="en-US" sz="1200" b="0" strike="noStrike" spc="-1">
                <a:solidFill>
                  <a:srgbClr val="888888"/>
                </a:solidFill>
                <a:latin typeface="Calibri"/>
                <a:ea typeface="Calibri"/>
              </a:rPr>
              <a:t>39</a:t>
            </a:fld>
            <a:endParaRPr lang="en-US"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Photon Mapping </a:t>
            </a:r>
            <a:r>
              <a:rPr lang="en-US" sz="2200" b="0" strike="noStrike" spc="-1">
                <a:solidFill>
                  <a:srgbClr val="000000"/>
                </a:solidFill>
                <a:latin typeface="Calibri"/>
                <a:ea typeface="Calibri"/>
              </a:rPr>
              <a:t>[Jen96]</a:t>
            </a:r>
            <a:endParaRPr lang="en-US" sz="2200" b="0" strike="noStrike" spc="-1">
              <a:latin typeface="Arial"/>
            </a:endParaRPr>
          </a:p>
        </p:txBody>
      </p:sp>
      <p:sp>
        <p:nvSpPr>
          <p:cNvPr id="101" name="CustomShape 2"/>
          <p:cNvSpPr/>
          <p:nvPr/>
        </p:nvSpPr>
        <p:spPr>
          <a:xfrm>
            <a:off x="945000" y="4572000"/>
            <a:ext cx="10909800" cy="1801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photons once </a:t>
            </a:r>
            <a:endParaRPr lang="en-US" sz="2200" b="0" strike="noStrike" spc="-1">
              <a:latin typeface="Arial"/>
            </a:endParaRPr>
          </a:p>
          <a:p>
            <a:pPr marL="457200">
              <a:lnSpc>
                <a:spcPct val="100000"/>
              </a:lnSpc>
              <a:tabLst>
                <a:tab pos="0" algn="l"/>
              </a:tabLst>
            </a:pPr>
            <a:endParaRPr lang="en-US" sz="2200" b="0" strike="noStrike" spc="-1">
              <a:latin typeface="Arial"/>
            </a:endParaRPr>
          </a:p>
        </p:txBody>
      </p:sp>
      <p:sp>
        <p:nvSpPr>
          <p:cNvPr id="102"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43FCD39D-317F-4FF3-B334-751D02DAC26A}" type="slidenum">
              <a:rPr lang="en-US" sz="1200" b="0" strike="noStrike" spc="-1">
                <a:solidFill>
                  <a:srgbClr val="888888"/>
                </a:solidFill>
                <a:latin typeface="Calibri"/>
                <a:ea typeface="Calibri"/>
              </a:rPr>
              <a:t>4</a:t>
            </a:fld>
            <a:endParaRPr lang="en-US" sz="1200" b="0" strike="noStrike" spc="-1">
              <a:latin typeface="Arial"/>
            </a:endParaRPr>
          </a:p>
        </p:txBody>
      </p:sp>
      <p:pic>
        <p:nvPicPr>
          <p:cNvPr id="103" name="Google Shape;115;p16"/>
          <p:cNvPicPr/>
          <p:nvPr/>
        </p:nvPicPr>
        <p:blipFill>
          <a:blip r:embed="rId3"/>
          <a:stretch/>
        </p:blipFill>
        <p:spPr>
          <a:xfrm>
            <a:off x="945000" y="850680"/>
            <a:ext cx="10297440" cy="3672720"/>
          </a:xfrm>
          <a:prstGeom prst="rect">
            <a:avLst/>
          </a:prstGeom>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3"/>
          <a:stretch/>
        </p:blipFill>
        <p:spPr>
          <a:xfrm>
            <a:off x="1645920" y="1024560"/>
            <a:ext cx="8878320" cy="2175840"/>
          </a:xfrm>
          <a:prstGeom prst="rect">
            <a:avLst/>
          </a:prstGeom>
          <a:ln>
            <a:noFill/>
          </a:ln>
        </p:spPr>
      </p:pic>
      <p:sp>
        <p:nvSpPr>
          <p:cNvPr id="23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39" name="CustomShape 2"/>
          <p:cNvSpPr/>
          <p:nvPr/>
        </p:nvSpPr>
        <p:spPr>
          <a:xfrm>
            <a:off x="642672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0"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1"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2" name="CustomShape 5"/>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22FF5B55-858A-4CDA-97D2-16A6D9393DE2}" type="slidenum">
              <a:rPr lang="en-US" sz="1200" b="0" strike="noStrike" spc="-1">
                <a:solidFill>
                  <a:srgbClr val="888888"/>
                </a:solidFill>
                <a:latin typeface="Calibri"/>
                <a:ea typeface="Calibri"/>
              </a:rPr>
              <a:t>40</a:t>
            </a:fld>
            <a:endParaRPr lang="en-US" sz="12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2"/>
          <p:cNvPicPr/>
          <p:nvPr/>
        </p:nvPicPr>
        <p:blipFill>
          <a:blip r:embed="rId3"/>
          <a:stretch/>
        </p:blipFill>
        <p:spPr>
          <a:xfrm>
            <a:off x="1645920" y="1024560"/>
            <a:ext cx="8878320" cy="2175840"/>
          </a:xfrm>
          <a:prstGeom prst="rect">
            <a:avLst/>
          </a:prstGeom>
          <a:ln>
            <a:noFill/>
          </a:ln>
        </p:spPr>
      </p:pic>
      <p:sp>
        <p:nvSpPr>
          <p:cNvPr id="24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45" name="CustomShape 2"/>
          <p:cNvSpPr/>
          <p:nvPr/>
        </p:nvSpPr>
        <p:spPr>
          <a:xfrm>
            <a:off x="642672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6" name="CustomShape 3"/>
          <p:cNvSpPr/>
          <p:nvPr/>
        </p:nvSpPr>
        <p:spPr>
          <a:xfrm>
            <a:off x="-17280" y="3848400"/>
            <a:ext cx="6476040" cy="269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indirect-only photons</a:t>
            </a:r>
            <a:endParaRPr lang="en-US" sz="2200" b="0" strike="noStrike" spc="-1">
              <a:latin typeface="Arial"/>
            </a:endParaRPr>
          </a:p>
        </p:txBody>
      </p:sp>
      <p:sp>
        <p:nvSpPr>
          <p:cNvPr id="247" name="CustomShape 4"/>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8" name="CustomShape 5"/>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49"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CD17BF9-5435-4D64-9FB2-9DF4F8022435}" type="slidenum">
              <a:rPr lang="en-US" sz="1200" b="0" strike="noStrike" spc="-1">
                <a:solidFill>
                  <a:srgbClr val="888888"/>
                </a:solidFill>
                <a:latin typeface="Calibri"/>
                <a:ea typeface="Calibri"/>
              </a:rPr>
              <a:t>41</a:t>
            </a:fld>
            <a:endParaRPr lang="en-US" sz="1200" b="0" strike="noStrike" spc="-1">
              <a:latin typeface="Arial"/>
            </a:endParaRPr>
          </a:p>
        </p:txBody>
      </p:sp>
      <p:pic>
        <p:nvPicPr>
          <p:cNvPr id="250" name="Picture 249"/>
          <p:cNvPicPr/>
          <p:nvPr/>
        </p:nvPicPr>
        <p:blipFill>
          <a:blip r:embed="rId4"/>
          <a:stretch/>
        </p:blipFill>
        <p:spPr>
          <a:xfrm>
            <a:off x="6483240" y="3447360"/>
            <a:ext cx="5193360" cy="304452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250"/>
          <p:cNvPicPr/>
          <p:nvPr/>
        </p:nvPicPr>
        <p:blipFill>
          <a:blip r:embed="rId3"/>
          <a:stretch/>
        </p:blipFill>
        <p:spPr>
          <a:xfrm>
            <a:off x="1645920" y="1024560"/>
            <a:ext cx="8878320" cy="2175840"/>
          </a:xfrm>
          <a:prstGeom prst="rect">
            <a:avLst/>
          </a:prstGeom>
          <a:ln>
            <a:noFill/>
          </a:ln>
        </p:spPr>
      </p:pic>
      <p:sp>
        <p:nvSpPr>
          <p:cNvPr id="25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53" name="CustomShape 2"/>
          <p:cNvSpPr/>
          <p:nvPr/>
        </p:nvSpPr>
        <p:spPr>
          <a:xfrm>
            <a:off x="642636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54" name="CustomShape 3"/>
          <p:cNvSpPr/>
          <p:nvPr/>
        </p:nvSpPr>
        <p:spPr>
          <a:xfrm>
            <a:off x="-17280" y="3848400"/>
            <a:ext cx="6476040" cy="269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indirect-only photons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size is equal to density estimation radius</a:t>
            </a:r>
            <a:endParaRPr lang="en-US" sz="2200" b="0" strike="noStrike" spc="-1">
              <a:latin typeface="Arial"/>
            </a:endParaRPr>
          </a:p>
        </p:txBody>
      </p:sp>
      <p:sp>
        <p:nvSpPr>
          <p:cNvPr id="255" name="CustomShape 4"/>
          <p:cNvSpPr/>
          <p:nvPr/>
        </p:nvSpPr>
        <p:spPr>
          <a:xfrm>
            <a:off x="185724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56" name="CustomShape 5"/>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57"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DD7B9399-C925-4430-B89F-9CB019A656E8}" type="slidenum">
              <a:rPr lang="en-US" sz="1200" b="0" strike="noStrike" spc="-1">
                <a:solidFill>
                  <a:srgbClr val="888888"/>
                </a:solidFill>
                <a:latin typeface="Calibri"/>
                <a:ea typeface="Calibri"/>
              </a:rPr>
              <a:t>42</a:t>
            </a:fld>
            <a:endParaRPr lang="en-US" sz="1200" b="0" strike="noStrike" spc="-1">
              <a:latin typeface="Arial"/>
            </a:endParaRPr>
          </a:p>
        </p:txBody>
      </p:sp>
      <p:pic>
        <p:nvPicPr>
          <p:cNvPr id="258" name="Picture 257"/>
          <p:cNvPicPr/>
          <p:nvPr/>
        </p:nvPicPr>
        <p:blipFill>
          <a:blip r:embed="rId4"/>
          <a:stretch/>
        </p:blipFill>
        <p:spPr>
          <a:xfrm>
            <a:off x="6483600" y="3447360"/>
            <a:ext cx="5193360" cy="304452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Picture 258"/>
          <p:cNvPicPr/>
          <p:nvPr/>
        </p:nvPicPr>
        <p:blipFill>
          <a:blip r:embed="rId3"/>
          <a:stretch/>
        </p:blipFill>
        <p:spPr>
          <a:xfrm>
            <a:off x="1645920" y="1024560"/>
            <a:ext cx="8878320" cy="2175840"/>
          </a:xfrm>
          <a:prstGeom prst="rect">
            <a:avLst/>
          </a:prstGeom>
          <a:ln>
            <a:noFill/>
          </a:ln>
        </p:spPr>
      </p:pic>
      <p:sp>
        <p:nvSpPr>
          <p:cNvPr id="260"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61" name="CustomShape 2"/>
          <p:cNvSpPr/>
          <p:nvPr/>
        </p:nvSpPr>
        <p:spPr>
          <a:xfrm>
            <a:off x="642672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62" name="CustomShape 3"/>
          <p:cNvSpPr/>
          <p:nvPr/>
        </p:nvSpPr>
        <p:spPr>
          <a:xfrm>
            <a:off x="-17280" y="3848400"/>
            <a:ext cx="6476040" cy="269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indirect-only photons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size is equal to density estimation radius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Accumulate photon contributions using G-buffer</a:t>
            </a:r>
            <a:endParaRPr lang="en-US" sz="2200" b="0" strike="noStrike" spc="-1">
              <a:latin typeface="Arial"/>
            </a:endParaRPr>
          </a:p>
        </p:txBody>
      </p:sp>
      <p:sp>
        <p:nvSpPr>
          <p:cNvPr id="263" name="CustomShape 4"/>
          <p:cNvSpPr/>
          <p:nvPr/>
        </p:nvSpPr>
        <p:spPr>
          <a:xfrm>
            <a:off x="185724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64" name="CustomShape 5"/>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65"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D00F05D6-4BDA-40AB-AEEB-C5E7F5463452}" type="slidenum">
              <a:rPr lang="en-US" sz="1200" b="0" strike="noStrike" spc="-1">
                <a:solidFill>
                  <a:srgbClr val="888888"/>
                </a:solidFill>
                <a:latin typeface="Calibri"/>
                <a:ea typeface="Calibri"/>
              </a:rPr>
              <a:t>43</a:t>
            </a:fld>
            <a:endParaRPr lang="en-US" sz="1200" b="0" strike="noStrike" spc="-1">
              <a:latin typeface="Arial"/>
            </a:endParaRPr>
          </a:p>
        </p:txBody>
      </p:sp>
      <p:pic>
        <p:nvPicPr>
          <p:cNvPr id="266" name="Picture 265"/>
          <p:cNvPicPr/>
          <p:nvPr/>
        </p:nvPicPr>
        <p:blipFill>
          <a:blip r:embed="rId4"/>
          <a:stretch/>
        </p:blipFill>
        <p:spPr>
          <a:xfrm>
            <a:off x="6483600" y="3447360"/>
            <a:ext cx="5193360" cy="304452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3"/>
          <a:stretch/>
        </p:blipFill>
        <p:spPr>
          <a:xfrm>
            <a:off x="1645920" y="1024560"/>
            <a:ext cx="8878320" cy="2175840"/>
          </a:xfrm>
          <a:prstGeom prst="rect">
            <a:avLst/>
          </a:prstGeom>
          <a:ln>
            <a:noFill/>
          </a:ln>
        </p:spPr>
      </p:pic>
      <p:sp>
        <p:nvSpPr>
          <p:cNvPr id="26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69" name="CustomShape 2"/>
          <p:cNvSpPr/>
          <p:nvPr/>
        </p:nvSpPr>
        <p:spPr>
          <a:xfrm>
            <a:off x="642636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0"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1"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2" name="CustomShape 5"/>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786FEDB-9344-409D-BC62-8DB65482EB70}" type="slidenum">
              <a:rPr lang="en-US" sz="1200" b="0" strike="noStrike" spc="-1">
                <a:solidFill>
                  <a:srgbClr val="888888"/>
                </a:solidFill>
                <a:latin typeface="Calibri"/>
                <a:ea typeface="Calibri"/>
              </a:rPr>
              <a:t>44</a:t>
            </a:fld>
            <a:endParaRPr lang="en-US" sz="12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 name="Picture 272"/>
          <p:cNvPicPr/>
          <p:nvPr/>
        </p:nvPicPr>
        <p:blipFill>
          <a:blip r:embed="rId3"/>
          <a:stretch/>
        </p:blipFill>
        <p:spPr>
          <a:xfrm>
            <a:off x="1645920" y="1024560"/>
            <a:ext cx="8878320" cy="2175840"/>
          </a:xfrm>
          <a:prstGeom prst="rect">
            <a:avLst/>
          </a:prstGeom>
          <a:ln>
            <a:noFill/>
          </a:ln>
        </p:spPr>
      </p:pic>
      <p:sp>
        <p:nvSpPr>
          <p:cNvPr id="27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75" name="CustomShape 2"/>
          <p:cNvSpPr/>
          <p:nvPr/>
        </p:nvSpPr>
        <p:spPr>
          <a:xfrm>
            <a:off x="642636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6"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7"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78" name="CustomShape 5"/>
          <p:cNvSpPr/>
          <p:nvPr/>
        </p:nvSpPr>
        <p:spPr>
          <a:xfrm>
            <a:off x="-17280" y="3848400"/>
            <a:ext cx="764208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1" strike="noStrike" spc="-1">
                <a:solidFill>
                  <a:srgbClr val="000000"/>
                </a:solidFill>
                <a:latin typeface="Calibri"/>
                <a:ea typeface="Calibri"/>
              </a:rPr>
              <a:t>Completed </a:t>
            </a:r>
            <a:r>
              <a:rPr lang="en-US" sz="2200" b="0" strike="noStrike" spc="-1">
                <a:solidFill>
                  <a:srgbClr val="000000"/>
                </a:solidFill>
                <a:latin typeface="Calibri"/>
                <a:ea typeface="Calibri"/>
              </a:rPr>
              <a:t>paths of the form L(S|G|D)*DE</a:t>
            </a:r>
            <a:endParaRPr lang="en-US" sz="2200" b="0" strike="noStrike" spc="-1">
              <a:latin typeface="Arial"/>
            </a:endParaRPr>
          </a:p>
        </p:txBody>
      </p:sp>
      <p:sp>
        <p:nvSpPr>
          <p:cNvPr id="279"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C0C6F888-5C6C-42D1-B23C-24B3BD05E45C}" type="slidenum">
              <a:rPr lang="en-US" sz="1200" b="0" strike="noStrike" spc="-1">
                <a:solidFill>
                  <a:srgbClr val="888888"/>
                </a:solidFill>
                <a:latin typeface="Calibri"/>
                <a:ea typeface="Calibri"/>
              </a:rPr>
              <a:t>45</a:t>
            </a:fld>
            <a:endParaRPr lang="en-US" sz="12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Picture 279"/>
          <p:cNvPicPr/>
          <p:nvPr/>
        </p:nvPicPr>
        <p:blipFill>
          <a:blip r:embed="rId3"/>
          <a:stretch/>
        </p:blipFill>
        <p:spPr>
          <a:xfrm>
            <a:off x="1645920" y="1024560"/>
            <a:ext cx="8878320" cy="2175840"/>
          </a:xfrm>
          <a:prstGeom prst="rect">
            <a:avLst/>
          </a:prstGeom>
          <a:ln>
            <a:noFill/>
          </a:ln>
        </p:spPr>
      </p:pic>
      <p:sp>
        <p:nvSpPr>
          <p:cNvPr id="28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82" name="CustomShape 2"/>
          <p:cNvSpPr/>
          <p:nvPr/>
        </p:nvSpPr>
        <p:spPr>
          <a:xfrm>
            <a:off x="6426360" y="1351800"/>
            <a:ext cx="420192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83"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84"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85" name="CustomShape 5"/>
          <p:cNvSpPr/>
          <p:nvPr/>
        </p:nvSpPr>
        <p:spPr>
          <a:xfrm>
            <a:off x="-17280" y="3848400"/>
            <a:ext cx="764208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1" strike="noStrike" spc="-1">
                <a:solidFill>
                  <a:srgbClr val="000000"/>
                </a:solidFill>
                <a:latin typeface="Calibri"/>
                <a:ea typeface="Calibri"/>
              </a:rPr>
              <a:t>Completed </a:t>
            </a:r>
            <a:r>
              <a:rPr lang="en-US" sz="2200" b="0" strike="noStrike" spc="-1">
                <a:solidFill>
                  <a:srgbClr val="000000"/>
                </a:solidFill>
                <a:latin typeface="Calibri"/>
                <a:ea typeface="Calibri"/>
              </a:rPr>
              <a:t>paths of the form L(S|G|D)*DE</a:t>
            </a:r>
            <a:endParaRPr lang="en-US" sz="2200" b="0" strike="noStrike" spc="-1">
              <a:latin typeface="Arial"/>
            </a:endParaRPr>
          </a:p>
          <a:p>
            <a:pPr marL="457200" indent="-367200">
              <a:lnSpc>
                <a:spcPct val="100000"/>
              </a:lnSpc>
              <a:buClr>
                <a:srgbClr val="000000"/>
              </a:buClr>
              <a:buFont typeface="Calibri"/>
              <a:buChar char="●"/>
            </a:pPr>
            <a:r>
              <a:rPr lang="en-US" sz="2200" b="1" strike="noStrike" spc="-1">
                <a:solidFill>
                  <a:srgbClr val="000000"/>
                </a:solidFill>
                <a:latin typeface="Calibri"/>
                <a:ea typeface="Calibri"/>
              </a:rPr>
              <a:t>Missing </a:t>
            </a:r>
            <a:r>
              <a:rPr lang="en-US" sz="2200" b="0" strike="noStrike" spc="-1">
                <a:solidFill>
                  <a:srgbClr val="000000"/>
                </a:solidFill>
                <a:latin typeface="Calibri"/>
                <a:ea typeface="Calibri"/>
              </a:rPr>
              <a:t>specular/glossy paths of the form LD(S|G)+E</a:t>
            </a:r>
            <a:endParaRPr lang="en-US" sz="2200" b="0" strike="noStrike" spc="-1">
              <a:latin typeface="Arial"/>
            </a:endParaRPr>
          </a:p>
        </p:txBody>
      </p:sp>
      <p:sp>
        <p:nvSpPr>
          <p:cNvPr id="286"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A09D9E82-8505-43A2-8F10-FF6A8867B555}" type="slidenum">
              <a:rPr lang="en-US" sz="1200" b="0" strike="noStrike" spc="-1">
                <a:solidFill>
                  <a:srgbClr val="888888"/>
                </a:solidFill>
                <a:latin typeface="Calibri"/>
                <a:ea typeface="Calibri"/>
              </a:rPr>
              <a:t>46</a:t>
            </a:fld>
            <a:endParaRPr lang="en-US" sz="12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Picture 286"/>
          <p:cNvPicPr/>
          <p:nvPr/>
        </p:nvPicPr>
        <p:blipFill>
          <a:blip r:embed="rId3"/>
          <a:stretch/>
        </p:blipFill>
        <p:spPr>
          <a:xfrm>
            <a:off x="1645920" y="1024560"/>
            <a:ext cx="8878320" cy="2175840"/>
          </a:xfrm>
          <a:prstGeom prst="rect">
            <a:avLst/>
          </a:prstGeom>
          <a:ln>
            <a:noFill/>
          </a:ln>
        </p:spPr>
      </p:pic>
      <p:sp>
        <p:nvSpPr>
          <p:cNvPr id="28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89" name="CustomShape 2"/>
          <p:cNvSpPr/>
          <p:nvPr/>
        </p:nvSpPr>
        <p:spPr>
          <a:xfrm>
            <a:off x="8282160" y="1351800"/>
            <a:ext cx="237600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0"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1"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2" name="CustomShape 5"/>
          <p:cNvSpPr/>
          <p:nvPr/>
        </p:nvSpPr>
        <p:spPr>
          <a:xfrm>
            <a:off x="6788520" y="1298520"/>
            <a:ext cx="16592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3" name="CustomShape 6"/>
          <p:cNvSpPr/>
          <p:nvPr/>
        </p:nvSpPr>
        <p:spPr>
          <a:xfrm>
            <a:off x="-17280" y="3848400"/>
            <a:ext cx="764208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1" strike="noStrike" spc="-1">
                <a:solidFill>
                  <a:srgbClr val="000000"/>
                </a:solidFill>
                <a:latin typeface="Calibri"/>
                <a:ea typeface="Calibri"/>
              </a:rPr>
              <a:t>Completed </a:t>
            </a:r>
            <a:r>
              <a:rPr lang="en-US" sz="2200" b="0" strike="noStrike" spc="-1">
                <a:solidFill>
                  <a:srgbClr val="000000"/>
                </a:solidFill>
                <a:latin typeface="Calibri"/>
                <a:ea typeface="Calibri"/>
              </a:rPr>
              <a:t>paths of the form L(S|G|D)*DE</a:t>
            </a:r>
            <a:endParaRPr lang="en-US" sz="2200" b="0" strike="noStrike" spc="-1">
              <a:latin typeface="Arial"/>
            </a:endParaRPr>
          </a:p>
          <a:p>
            <a:pPr marL="457200" indent="-367200">
              <a:lnSpc>
                <a:spcPct val="100000"/>
              </a:lnSpc>
              <a:buClr>
                <a:srgbClr val="000000"/>
              </a:buClr>
              <a:buFont typeface="Calibri"/>
              <a:buChar char="●"/>
            </a:pPr>
            <a:r>
              <a:rPr lang="en-US" sz="2200" b="1" strike="noStrike" spc="-1">
                <a:solidFill>
                  <a:srgbClr val="000000"/>
                </a:solidFill>
                <a:latin typeface="Calibri"/>
                <a:ea typeface="Calibri"/>
              </a:rPr>
              <a:t>Missing </a:t>
            </a:r>
            <a:r>
              <a:rPr lang="en-US" sz="2200" b="0" strike="noStrike" spc="-1">
                <a:solidFill>
                  <a:srgbClr val="000000"/>
                </a:solidFill>
                <a:latin typeface="Calibri"/>
                <a:ea typeface="Calibri"/>
              </a:rPr>
              <a:t>specular/glossy paths of the form LD(S|G)+E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importons from specular/glossy surfaces</a:t>
            </a:r>
            <a:endParaRPr lang="en-US" sz="2200" b="0" strike="noStrike" spc="-1">
              <a:latin typeface="Arial"/>
            </a:endParaRPr>
          </a:p>
        </p:txBody>
      </p:sp>
      <p:sp>
        <p:nvSpPr>
          <p:cNvPr id="294"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98D21D82-1481-49C8-A246-2541506DED87}" type="slidenum">
              <a:rPr lang="en-US" sz="1200" b="0" strike="noStrike" spc="-1">
                <a:solidFill>
                  <a:srgbClr val="888888"/>
                </a:solidFill>
                <a:latin typeface="Calibri"/>
                <a:ea typeface="Calibri"/>
              </a:rPr>
              <a:t>47</a:t>
            </a:fld>
            <a:endParaRPr lang="en-US" sz="12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3"/>
          <a:stretch/>
        </p:blipFill>
        <p:spPr>
          <a:xfrm>
            <a:off x="1645920" y="1024560"/>
            <a:ext cx="8878320" cy="2175840"/>
          </a:xfrm>
          <a:prstGeom prst="rect">
            <a:avLst/>
          </a:prstGeom>
          <a:ln>
            <a:noFill/>
          </a:ln>
        </p:spPr>
      </p:pic>
      <p:sp>
        <p:nvSpPr>
          <p:cNvPr id="29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297" name="CustomShape 2"/>
          <p:cNvSpPr/>
          <p:nvPr/>
        </p:nvSpPr>
        <p:spPr>
          <a:xfrm>
            <a:off x="8281800" y="1351800"/>
            <a:ext cx="23572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8"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299"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0" name="CustomShape 5"/>
          <p:cNvSpPr/>
          <p:nvPr/>
        </p:nvSpPr>
        <p:spPr>
          <a:xfrm>
            <a:off x="6788520" y="1298520"/>
            <a:ext cx="16592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1" name="CustomShape 6"/>
          <p:cNvSpPr/>
          <p:nvPr/>
        </p:nvSpPr>
        <p:spPr>
          <a:xfrm>
            <a:off x="-17280" y="3848400"/>
            <a:ext cx="7642080" cy="2692800"/>
          </a:xfrm>
          <a:prstGeom prst="rect">
            <a:avLst/>
          </a:prstGeom>
          <a:solidFill>
            <a:schemeClr val="lt1"/>
          </a:solid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1" strike="noStrike" spc="-1">
                <a:solidFill>
                  <a:srgbClr val="000000"/>
                </a:solidFill>
                <a:latin typeface="Calibri"/>
                <a:ea typeface="Calibri"/>
              </a:rPr>
              <a:t>Completed </a:t>
            </a:r>
            <a:r>
              <a:rPr lang="en-US" sz="2200" b="0" strike="noStrike" spc="-1">
                <a:solidFill>
                  <a:srgbClr val="000000"/>
                </a:solidFill>
                <a:latin typeface="Calibri"/>
                <a:ea typeface="Calibri"/>
              </a:rPr>
              <a:t>paths of the form L(S|G|D)*DE</a:t>
            </a:r>
            <a:endParaRPr lang="en-US" sz="2200" b="0" strike="noStrike" spc="-1">
              <a:latin typeface="Arial"/>
            </a:endParaRPr>
          </a:p>
          <a:p>
            <a:pPr marL="457200" indent="-367200">
              <a:lnSpc>
                <a:spcPct val="100000"/>
              </a:lnSpc>
              <a:buClr>
                <a:srgbClr val="000000"/>
              </a:buClr>
              <a:buFont typeface="Calibri"/>
              <a:buChar char="●"/>
            </a:pPr>
            <a:r>
              <a:rPr lang="en-US" sz="2200" b="1" strike="noStrike" spc="-1">
                <a:solidFill>
                  <a:srgbClr val="000000"/>
                </a:solidFill>
                <a:latin typeface="Calibri"/>
                <a:ea typeface="Calibri"/>
              </a:rPr>
              <a:t>Missing </a:t>
            </a:r>
            <a:r>
              <a:rPr lang="en-US" sz="2200" b="0" strike="noStrike" spc="-1">
                <a:solidFill>
                  <a:srgbClr val="000000"/>
                </a:solidFill>
                <a:latin typeface="Calibri"/>
                <a:ea typeface="Calibri"/>
              </a:rPr>
              <a:t>specular/glossy paths of the form LD(S|G)+E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Trace importons from specular/glossy surfaces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Importon hits are implicitly recorded in the </a:t>
            </a:r>
            <a:r>
              <a:rPr lang="en-US" sz="2200" b="1" strike="noStrike" spc="-1">
                <a:solidFill>
                  <a:srgbClr val="000000"/>
                </a:solidFill>
                <a:latin typeface="Calibri"/>
                <a:ea typeface="Calibri"/>
              </a:rPr>
              <a:t>hit-buffer</a:t>
            </a:r>
            <a:endParaRPr lang="en-US" sz="2200" b="0" strike="noStrike" spc="-1">
              <a:latin typeface="Arial"/>
            </a:endParaRPr>
          </a:p>
        </p:txBody>
      </p:sp>
      <p:sp>
        <p:nvSpPr>
          <p:cNvPr id="302"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3449C499-702C-44C5-8087-8CA1AC2A83C9}" type="slidenum">
              <a:rPr lang="en-US" sz="1200" b="0" strike="noStrike" spc="-1">
                <a:solidFill>
                  <a:srgbClr val="888888"/>
                </a:solidFill>
                <a:latin typeface="Calibri"/>
                <a:ea typeface="Calibri"/>
              </a:rPr>
              <a:t>48</a:t>
            </a:fld>
            <a:endParaRPr lang="en-US" sz="12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Picture 302"/>
          <p:cNvPicPr/>
          <p:nvPr/>
        </p:nvPicPr>
        <p:blipFill>
          <a:blip r:embed="rId3"/>
          <a:stretch/>
        </p:blipFill>
        <p:spPr>
          <a:xfrm>
            <a:off x="1645920" y="1024560"/>
            <a:ext cx="8878320" cy="2175840"/>
          </a:xfrm>
          <a:prstGeom prst="rect">
            <a:avLst/>
          </a:prstGeom>
          <a:ln>
            <a:noFill/>
          </a:ln>
        </p:spPr>
      </p:pic>
      <p:sp>
        <p:nvSpPr>
          <p:cNvPr id="30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05" name="CustomShape 2"/>
          <p:cNvSpPr/>
          <p:nvPr/>
        </p:nvSpPr>
        <p:spPr>
          <a:xfrm>
            <a:off x="10263600" y="1351800"/>
            <a:ext cx="3646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6"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7"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8" name="CustomShape 5"/>
          <p:cNvSpPr/>
          <p:nvPr/>
        </p:nvSpPr>
        <p:spPr>
          <a:xfrm>
            <a:off x="6788520" y="1298520"/>
            <a:ext cx="342468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09" name="CustomShape 6"/>
          <p:cNvSpPr/>
          <p:nvPr/>
        </p:nvSpPr>
        <p:spPr>
          <a:xfrm>
            <a:off x="-17280" y="3848400"/>
            <a:ext cx="5361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Access importons of </a:t>
            </a:r>
            <a:r>
              <a:rPr lang="en-US" sz="2200" b="1" strike="noStrike" spc="-1">
                <a:solidFill>
                  <a:srgbClr val="000000"/>
                </a:solidFill>
                <a:latin typeface="Calibri"/>
                <a:ea typeface="Calibri"/>
              </a:rPr>
              <a:t>current </a:t>
            </a:r>
            <a:r>
              <a:rPr lang="en-US" sz="2200" b="0" strike="noStrike" spc="-1">
                <a:solidFill>
                  <a:srgbClr val="000000"/>
                </a:solidFill>
                <a:latin typeface="Calibri"/>
                <a:ea typeface="Calibri"/>
              </a:rPr>
              <a:t>trace depth</a:t>
            </a:r>
            <a:endParaRPr lang="en-US" sz="2200" b="0" strike="noStrike" spc="-1">
              <a:latin typeface="Arial"/>
            </a:endParaRPr>
          </a:p>
        </p:txBody>
      </p:sp>
      <p:sp>
        <p:nvSpPr>
          <p:cNvPr id="310"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C676A4D-AE62-415D-8AC5-164F12BF51CA}" type="slidenum">
              <a:rPr lang="en-US" sz="1200" b="0" strike="noStrike" spc="-1">
                <a:solidFill>
                  <a:srgbClr val="888888"/>
                </a:solidFill>
                <a:latin typeface="Calibri"/>
                <a:ea typeface="Calibri"/>
              </a:rPr>
              <a:t>49</a:t>
            </a:fld>
            <a:endParaRPr lang="en-US" sz="12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Photon Mapping </a:t>
            </a:r>
            <a:r>
              <a:rPr lang="en-US" sz="2200" b="0" strike="noStrike" spc="-1">
                <a:solidFill>
                  <a:srgbClr val="000000"/>
                </a:solidFill>
                <a:latin typeface="Calibri"/>
                <a:ea typeface="Calibri"/>
              </a:rPr>
              <a:t>[Jen96]</a:t>
            </a:r>
            <a:endParaRPr lang="en-US" sz="2200" b="0" strike="noStrike" spc="-1">
              <a:latin typeface="Arial"/>
            </a:endParaRPr>
          </a:p>
        </p:txBody>
      </p:sp>
      <p:sp>
        <p:nvSpPr>
          <p:cNvPr id="105" name="CustomShape 2"/>
          <p:cNvSpPr/>
          <p:nvPr/>
        </p:nvSpPr>
        <p:spPr>
          <a:xfrm>
            <a:off x="945000" y="4572000"/>
            <a:ext cx="10909800" cy="1801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photons once  </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iteratively trace camera rays (importons)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and gather photons to estimate output radiance</a:t>
            </a:r>
            <a:endParaRPr lang="en-US" sz="2200" b="0" strike="noStrike" spc="-1">
              <a:latin typeface="Arial"/>
            </a:endParaRPr>
          </a:p>
        </p:txBody>
      </p:sp>
      <p:sp>
        <p:nvSpPr>
          <p:cNvPr id="106"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92B9D237-EC4F-4E7C-854A-F8D49EFA86EE}" type="slidenum">
              <a:rPr lang="en-US" sz="1200" b="0" strike="noStrike" spc="-1">
                <a:solidFill>
                  <a:srgbClr val="888888"/>
                </a:solidFill>
                <a:latin typeface="Calibri"/>
                <a:ea typeface="Calibri"/>
              </a:rPr>
              <a:t>5</a:t>
            </a:fld>
            <a:endParaRPr lang="en-US" sz="1200" b="0" strike="noStrike" spc="-1">
              <a:latin typeface="Arial"/>
            </a:endParaRPr>
          </a:p>
        </p:txBody>
      </p:sp>
      <p:pic>
        <p:nvPicPr>
          <p:cNvPr id="107" name="Google Shape;123;p17"/>
          <p:cNvPicPr/>
          <p:nvPr/>
        </p:nvPicPr>
        <p:blipFill>
          <a:blip r:embed="rId3"/>
          <a:stretch/>
        </p:blipFill>
        <p:spPr>
          <a:xfrm>
            <a:off x="945000" y="850680"/>
            <a:ext cx="10297440" cy="3672720"/>
          </a:xfrm>
          <a:prstGeom prst="rect">
            <a:avLst/>
          </a:prstGeom>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Picture 310"/>
          <p:cNvPicPr/>
          <p:nvPr/>
        </p:nvPicPr>
        <p:blipFill>
          <a:blip r:embed="rId3"/>
          <a:stretch/>
        </p:blipFill>
        <p:spPr>
          <a:xfrm>
            <a:off x="1645920" y="1024560"/>
            <a:ext cx="8878320" cy="2175840"/>
          </a:xfrm>
          <a:prstGeom prst="rect">
            <a:avLst/>
          </a:prstGeom>
          <a:ln>
            <a:noFill/>
          </a:ln>
        </p:spPr>
      </p:pic>
      <p:sp>
        <p:nvSpPr>
          <p:cNvPr id="31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13" name="CustomShape 2"/>
          <p:cNvSpPr/>
          <p:nvPr/>
        </p:nvSpPr>
        <p:spPr>
          <a:xfrm>
            <a:off x="10263600" y="1351800"/>
            <a:ext cx="3646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14"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15"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16" name="CustomShape 5"/>
          <p:cNvSpPr/>
          <p:nvPr/>
        </p:nvSpPr>
        <p:spPr>
          <a:xfrm>
            <a:off x="6788520" y="1298520"/>
            <a:ext cx="342468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17" name="CustomShape 6"/>
          <p:cNvSpPr/>
          <p:nvPr/>
        </p:nvSpPr>
        <p:spPr>
          <a:xfrm>
            <a:off x="-17280" y="3848400"/>
            <a:ext cx="536112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Access importons of </a:t>
            </a:r>
            <a:r>
              <a:rPr lang="en-US" sz="2200" b="1" strike="noStrike" spc="-1">
                <a:solidFill>
                  <a:srgbClr val="000000"/>
                </a:solidFill>
                <a:latin typeface="Calibri"/>
                <a:ea typeface="Calibri"/>
              </a:rPr>
              <a:t>current </a:t>
            </a:r>
            <a:r>
              <a:rPr lang="en-US" sz="2200" b="0" strike="noStrike" spc="-1">
                <a:solidFill>
                  <a:srgbClr val="000000"/>
                </a:solidFill>
                <a:latin typeface="Calibri"/>
                <a:ea typeface="Calibri"/>
              </a:rPr>
              <a:t>trace depth</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 photons to </a:t>
            </a:r>
            <a:r>
              <a:rPr lang="en-US" sz="2200" b="1" strike="noStrike" spc="-1">
                <a:solidFill>
                  <a:srgbClr val="000000"/>
                </a:solidFill>
                <a:latin typeface="Calibri"/>
                <a:ea typeface="Calibri"/>
              </a:rPr>
              <a:t>DIRT-cubemap</a:t>
            </a:r>
            <a:endParaRPr lang="en-US" sz="2200" b="0" strike="noStrike" spc="-1">
              <a:latin typeface="Arial"/>
            </a:endParaRPr>
          </a:p>
        </p:txBody>
      </p:sp>
      <p:sp>
        <p:nvSpPr>
          <p:cNvPr id="318"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91584AF4-F5D3-42B1-BE30-97C62C16349C}" type="slidenum">
              <a:rPr lang="en-US" sz="1200" b="0" strike="noStrike" spc="-1">
                <a:solidFill>
                  <a:srgbClr val="888888"/>
                </a:solidFill>
                <a:latin typeface="Calibri"/>
                <a:ea typeface="Calibri"/>
              </a:rPr>
              <a:t>50</a:t>
            </a:fld>
            <a:endParaRPr lang="en-US" sz="12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icture 318"/>
          <p:cNvPicPr/>
          <p:nvPr/>
        </p:nvPicPr>
        <p:blipFill>
          <a:blip r:embed="rId3"/>
          <a:stretch/>
        </p:blipFill>
        <p:spPr>
          <a:xfrm>
            <a:off x="1645920" y="1024560"/>
            <a:ext cx="8878320" cy="2175840"/>
          </a:xfrm>
          <a:prstGeom prst="rect">
            <a:avLst/>
          </a:prstGeom>
          <a:ln>
            <a:noFill/>
          </a:ln>
        </p:spPr>
      </p:pic>
      <p:sp>
        <p:nvSpPr>
          <p:cNvPr id="320"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21" name="CustomShape 2"/>
          <p:cNvSpPr/>
          <p:nvPr/>
        </p:nvSpPr>
        <p:spPr>
          <a:xfrm>
            <a:off x="10261440" y="1351800"/>
            <a:ext cx="3646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22" name="CustomShape 3"/>
          <p:cNvSpPr/>
          <p:nvPr/>
        </p:nvSpPr>
        <p:spPr>
          <a:xfrm>
            <a:off x="185472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23" name="CustomShape 4"/>
          <p:cNvSpPr/>
          <p:nvPr/>
        </p:nvSpPr>
        <p:spPr>
          <a:xfrm>
            <a:off x="181008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24" name="CustomShape 5"/>
          <p:cNvSpPr/>
          <p:nvPr/>
        </p:nvSpPr>
        <p:spPr>
          <a:xfrm>
            <a:off x="6786360" y="1298520"/>
            <a:ext cx="342468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25" name="CustomShape 6"/>
          <p:cNvSpPr/>
          <p:nvPr/>
        </p:nvSpPr>
        <p:spPr>
          <a:xfrm>
            <a:off x="-17280" y="3848400"/>
            <a:ext cx="675756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Access importons of </a:t>
            </a:r>
            <a:r>
              <a:rPr lang="en-US" sz="2200" b="1" strike="noStrike" spc="-1">
                <a:solidFill>
                  <a:srgbClr val="000000"/>
                </a:solidFill>
                <a:latin typeface="Calibri"/>
                <a:ea typeface="Calibri"/>
              </a:rPr>
              <a:t>current </a:t>
            </a:r>
            <a:r>
              <a:rPr lang="en-US" sz="2200" b="0" strike="noStrike" spc="-1">
                <a:solidFill>
                  <a:srgbClr val="000000"/>
                </a:solidFill>
                <a:latin typeface="Calibri"/>
                <a:ea typeface="Calibri"/>
              </a:rPr>
              <a:t>trace depth</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 photons to </a:t>
            </a:r>
            <a:r>
              <a:rPr lang="en-US" sz="2200" b="1" strike="noStrike" spc="-1">
                <a:solidFill>
                  <a:srgbClr val="000000"/>
                </a:solidFill>
                <a:latin typeface="Calibri"/>
                <a:ea typeface="Calibri"/>
              </a:rPr>
              <a:t>DIRT-cubemap</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Importons may </a:t>
            </a:r>
            <a:r>
              <a:rPr lang="en-US" sz="2200" b="1" strike="noStrike" spc="-1">
                <a:solidFill>
                  <a:srgbClr val="000000"/>
                </a:solidFill>
                <a:latin typeface="Calibri"/>
                <a:ea typeface="Calibri"/>
              </a:rPr>
              <a:t>not </a:t>
            </a:r>
            <a:r>
              <a:rPr lang="en-US" sz="2200" b="0" strike="noStrike" spc="-1">
                <a:solidFill>
                  <a:srgbClr val="000000"/>
                </a:solidFill>
                <a:latin typeface="Calibri"/>
                <a:ea typeface="Calibri"/>
              </a:rPr>
              <a:t>be visible after secondary bounce</a:t>
            </a:r>
            <a:endParaRPr lang="en-US" sz="2200" b="0" strike="noStrike" spc="-1">
              <a:latin typeface="Arial"/>
            </a:endParaRPr>
          </a:p>
        </p:txBody>
      </p:sp>
      <p:sp>
        <p:nvSpPr>
          <p:cNvPr id="326"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0393C0F-C601-4C31-8010-849D03AE23D8}" type="slidenum">
              <a:rPr lang="en-US" sz="1200" b="0" strike="noStrike" spc="-1">
                <a:solidFill>
                  <a:srgbClr val="888888"/>
                </a:solidFill>
                <a:latin typeface="Calibri"/>
                <a:ea typeface="Calibri"/>
              </a:rPr>
              <a:t>51</a:t>
            </a:fld>
            <a:endParaRPr lang="en-US" sz="1200" b="0" strike="noStrike" spc="-1">
              <a:latin typeface="Arial"/>
            </a:endParaRPr>
          </a:p>
        </p:txBody>
      </p:sp>
      <p:pic>
        <p:nvPicPr>
          <p:cNvPr id="327" name="Picture 326"/>
          <p:cNvPicPr/>
          <p:nvPr/>
        </p:nvPicPr>
        <p:blipFill>
          <a:blip r:embed="rId4"/>
          <a:stretch/>
        </p:blipFill>
        <p:spPr>
          <a:xfrm>
            <a:off x="8156520" y="3374280"/>
            <a:ext cx="3017160" cy="3172680"/>
          </a:xfrm>
          <a:prstGeom prst="rect">
            <a:avLst/>
          </a:prstGeom>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 name="Picture 327"/>
          <p:cNvPicPr/>
          <p:nvPr/>
        </p:nvPicPr>
        <p:blipFill>
          <a:blip r:embed="rId3"/>
          <a:stretch/>
        </p:blipFill>
        <p:spPr>
          <a:xfrm>
            <a:off x="1645920" y="1024560"/>
            <a:ext cx="8878320" cy="2175840"/>
          </a:xfrm>
          <a:prstGeom prst="rect">
            <a:avLst/>
          </a:prstGeom>
          <a:ln>
            <a:noFill/>
          </a:ln>
        </p:spPr>
      </p:pic>
      <p:sp>
        <p:nvSpPr>
          <p:cNvPr id="32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30" name="CustomShape 2"/>
          <p:cNvSpPr/>
          <p:nvPr/>
        </p:nvSpPr>
        <p:spPr>
          <a:xfrm>
            <a:off x="10261440" y="1351800"/>
            <a:ext cx="3646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31" name="CustomShape 3"/>
          <p:cNvSpPr/>
          <p:nvPr/>
        </p:nvSpPr>
        <p:spPr>
          <a:xfrm>
            <a:off x="185472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32" name="CustomShape 4"/>
          <p:cNvSpPr/>
          <p:nvPr/>
        </p:nvSpPr>
        <p:spPr>
          <a:xfrm>
            <a:off x="181008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33" name="CustomShape 5"/>
          <p:cNvSpPr/>
          <p:nvPr/>
        </p:nvSpPr>
        <p:spPr>
          <a:xfrm>
            <a:off x="6786360" y="1298520"/>
            <a:ext cx="342468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34" name="CustomShape 6"/>
          <p:cNvSpPr/>
          <p:nvPr/>
        </p:nvSpPr>
        <p:spPr>
          <a:xfrm>
            <a:off x="-17280" y="3848400"/>
            <a:ext cx="675756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Access importons of </a:t>
            </a:r>
            <a:r>
              <a:rPr lang="en-US" sz="2200" b="1" strike="noStrike" spc="-1">
                <a:solidFill>
                  <a:srgbClr val="000000"/>
                </a:solidFill>
                <a:latin typeface="Calibri"/>
                <a:ea typeface="Calibri"/>
              </a:rPr>
              <a:t>current </a:t>
            </a:r>
            <a:r>
              <a:rPr lang="en-US" sz="2200" b="0" strike="noStrike" spc="-1">
                <a:solidFill>
                  <a:srgbClr val="000000"/>
                </a:solidFill>
                <a:latin typeface="Calibri"/>
                <a:ea typeface="Calibri"/>
              </a:rPr>
              <a:t>trace depth</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 photons to </a:t>
            </a:r>
            <a:r>
              <a:rPr lang="en-US" sz="2200" b="1" strike="noStrike" spc="-1">
                <a:solidFill>
                  <a:srgbClr val="000000"/>
                </a:solidFill>
                <a:latin typeface="Calibri"/>
                <a:ea typeface="Calibri"/>
              </a:rPr>
              <a:t>DIRT-cubemap</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Importons may </a:t>
            </a:r>
            <a:r>
              <a:rPr lang="en-US" sz="2200" b="1" strike="noStrike" spc="-1">
                <a:solidFill>
                  <a:srgbClr val="000000"/>
                </a:solidFill>
                <a:latin typeface="Calibri"/>
                <a:ea typeface="Calibri"/>
              </a:rPr>
              <a:t>not </a:t>
            </a:r>
            <a:r>
              <a:rPr lang="en-US" sz="2200" b="0" strike="noStrike" spc="-1">
                <a:solidFill>
                  <a:srgbClr val="000000"/>
                </a:solidFill>
                <a:latin typeface="Calibri"/>
                <a:ea typeface="Calibri"/>
              </a:rPr>
              <a:t>be visible after secondary bounce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Projected splat is </a:t>
            </a:r>
            <a:r>
              <a:rPr lang="en-US" sz="2200" b="1" strike="noStrike" spc="-1">
                <a:solidFill>
                  <a:srgbClr val="000000"/>
                </a:solidFill>
                <a:latin typeface="Calibri"/>
                <a:ea typeface="Calibri"/>
              </a:rPr>
              <a:t>independent </a:t>
            </a:r>
            <a:r>
              <a:rPr lang="en-US" sz="2200" b="0" strike="noStrike" spc="-1">
                <a:solidFill>
                  <a:srgbClr val="000000"/>
                </a:solidFill>
                <a:latin typeface="Calibri"/>
                <a:ea typeface="Calibri"/>
              </a:rPr>
              <a:t>of cubemap resolution</a:t>
            </a:r>
            <a:endParaRPr lang="en-US" sz="2200" b="0" strike="noStrike" spc="-1">
              <a:latin typeface="Arial"/>
            </a:endParaRPr>
          </a:p>
        </p:txBody>
      </p:sp>
      <p:sp>
        <p:nvSpPr>
          <p:cNvPr id="335" name="CustomShape 7"/>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37144FE-ABC5-4BB2-99BC-3C2B20673141}" type="slidenum">
              <a:rPr lang="en-US" sz="1200" b="0" strike="noStrike" spc="-1">
                <a:solidFill>
                  <a:srgbClr val="888888"/>
                </a:solidFill>
                <a:latin typeface="Calibri"/>
                <a:ea typeface="Calibri"/>
              </a:rPr>
              <a:t>52</a:t>
            </a:fld>
            <a:endParaRPr lang="en-US" sz="1200" b="0" strike="noStrike" spc="-1">
              <a:latin typeface="Arial"/>
            </a:endParaRPr>
          </a:p>
        </p:txBody>
      </p:sp>
      <p:pic>
        <p:nvPicPr>
          <p:cNvPr id="336" name="Picture 335"/>
          <p:cNvPicPr/>
          <p:nvPr/>
        </p:nvPicPr>
        <p:blipFill>
          <a:blip r:embed="rId4"/>
          <a:stretch/>
        </p:blipFill>
        <p:spPr>
          <a:xfrm>
            <a:off x="8156520" y="3374280"/>
            <a:ext cx="3017160" cy="317268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Picture 336"/>
          <p:cNvPicPr/>
          <p:nvPr/>
        </p:nvPicPr>
        <p:blipFill>
          <a:blip r:embed="rId3"/>
          <a:stretch/>
        </p:blipFill>
        <p:spPr>
          <a:xfrm>
            <a:off x="1645920" y="1024560"/>
            <a:ext cx="8878320" cy="2175840"/>
          </a:xfrm>
          <a:prstGeom prst="rect">
            <a:avLst/>
          </a:prstGeom>
          <a:ln>
            <a:noFill/>
          </a:ln>
        </p:spPr>
      </p:pic>
      <p:sp>
        <p:nvSpPr>
          <p:cNvPr id="33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39" name="CustomShape 2"/>
          <p:cNvSpPr/>
          <p:nvPr/>
        </p:nvSpPr>
        <p:spPr>
          <a:xfrm>
            <a:off x="10263600" y="1351800"/>
            <a:ext cx="364680" cy="190332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40" name="CustomShape 3"/>
          <p:cNvSpPr/>
          <p:nvPr/>
        </p:nvSpPr>
        <p:spPr>
          <a:xfrm>
            <a:off x="1856880" y="917640"/>
            <a:ext cx="8771040" cy="4330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41" name="CustomShape 4"/>
          <p:cNvSpPr/>
          <p:nvPr/>
        </p:nvSpPr>
        <p:spPr>
          <a:xfrm>
            <a:off x="1812240" y="1306800"/>
            <a:ext cx="341640" cy="497880"/>
          </a:xfrm>
          <a:prstGeom prst="rect">
            <a:avLst/>
          </a:prstGeom>
          <a:solidFill>
            <a:schemeClr val="lt1"/>
          </a:solidFill>
          <a:ln>
            <a:noFill/>
          </a:ln>
        </p:spPr>
        <p:style>
          <a:lnRef idx="0">
            <a:scrgbClr r="0" g="0" b="0"/>
          </a:lnRef>
          <a:fillRef idx="0">
            <a:scrgbClr r="0" g="0" b="0"/>
          </a:fillRef>
          <a:effectRef idx="0">
            <a:scrgbClr r="0" g="0" b="0"/>
          </a:effectRef>
          <a:fontRef idx="minor"/>
        </p:style>
      </p:sp>
      <p:sp>
        <p:nvSpPr>
          <p:cNvPr id="342" name="CustomShape 5"/>
          <p:cNvSpPr/>
          <p:nvPr/>
        </p:nvSpPr>
        <p:spPr>
          <a:xfrm>
            <a:off x="-17280" y="3848400"/>
            <a:ext cx="675756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Access importons of </a:t>
            </a:r>
            <a:r>
              <a:rPr lang="en-US" sz="2200" b="1" strike="noStrike" spc="-1">
                <a:solidFill>
                  <a:srgbClr val="000000"/>
                </a:solidFill>
                <a:latin typeface="Calibri"/>
                <a:ea typeface="Calibri"/>
              </a:rPr>
              <a:t>current </a:t>
            </a:r>
            <a:r>
              <a:rPr lang="en-US" sz="2200" b="0" strike="noStrike" spc="-1">
                <a:solidFill>
                  <a:srgbClr val="000000"/>
                </a:solidFill>
                <a:latin typeface="Calibri"/>
                <a:ea typeface="Calibri"/>
              </a:rPr>
              <a:t>trace depth</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Splat indirect photons to </a:t>
            </a:r>
            <a:r>
              <a:rPr lang="en-US" sz="2200" b="1" strike="noStrike" spc="-1">
                <a:solidFill>
                  <a:srgbClr val="000000"/>
                </a:solidFill>
                <a:latin typeface="Calibri"/>
                <a:ea typeface="Calibri"/>
              </a:rPr>
              <a:t>DIRT-cubemap</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Importons may </a:t>
            </a:r>
            <a:r>
              <a:rPr lang="en-US" sz="2200" b="1" strike="noStrike" spc="-1">
                <a:solidFill>
                  <a:srgbClr val="000000"/>
                </a:solidFill>
                <a:latin typeface="Calibri"/>
                <a:ea typeface="Calibri"/>
              </a:rPr>
              <a:t>not </a:t>
            </a:r>
            <a:r>
              <a:rPr lang="en-US" sz="2200" b="0" strike="noStrike" spc="-1">
                <a:solidFill>
                  <a:srgbClr val="000000"/>
                </a:solidFill>
                <a:latin typeface="Calibri"/>
                <a:ea typeface="Calibri"/>
              </a:rPr>
              <a:t>be visible after secondary bounce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Projected splat is </a:t>
            </a:r>
            <a:r>
              <a:rPr lang="en-US" sz="2200" b="1" strike="noStrike" spc="-1">
                <a:solidFill>
                  <a:srgbClr val="000000"/>
                </a:solidFill>
                <a:latin typeface="Calibri"/>
                <a:ea typeface="Calibri"/>
              </a:rPr>
              <a:t>independent </a:t>
            </a:r>
            <a:r>
              <a:rPr lang="en-US" sz="2200" b="0" strike="noStrike" spc="-1">
                <a:solidFill>
                  <a:srgbClr val="000000"/>
                </a:solidFill>
                <a:latin typeface="Calibri"/>
                <a:ea typeface="Calibri"/>
              </a:rPr>
              <a:t>of cubemap resolution</a:t>
            </a:r>
            <a:endParaRPr lang="en-US" sz="2200" b="0" strike="noStrike" spc="-1">
              <a:latin typeface="Arial"/>
            </a:endParaRPr>
          </a:p>
        </p:txBody>
      </p:sp>
      <p:sp>
        <p:nvSpPr>
          <p:cNvPr id="343" name="CustomShape 6"/>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D5340FF-7DED-43E2-AF91-5AE42A836907}" type="slidenum">
              <a:rPr lang="en-US" sz="1200" b="0" strike="noStrike" spc="-1">
                <a:solidFill>
                  <a:srgbClr val="888888"/>
                </a:solidFill>
                <a:latin typeface="Calibri"/>
                <a:ea typeface="Calibri"/>
              </a:rPr>
              <a:t>53</a:t>
            </a:fld>
            <a:endParaRPr lang="en-US" sz="1200" b="0" strike="noStrike" spc="-1">
              <a:latin typeface="Arial"/>
            </a:endParaRPr>
          </a:p>
        </p:txBody>
      </p:sp>
      <p:pic>
        <p:nvPicPr>
          <p:cNvPr id="344" name="Picture 343"/>
          <p:cNvPicPr/>
          <p:nvPr/>
        </p:nvPicPr>
        <p:blipFill>
          <a:blip r:embed="rId4"/>
          <a:stretch/>
        </p:blipFill>
        <p:spPr>
          <a:xfrm>
            <a:off x="8156520" y="3374280"/>
            <a:ext cx="3017160" cy="317268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Overview</a:t>
            </a:r>
            <a:endParaRPr lang="en-US" sz="3500" b="0" strike="noStrike" spc="-1">
              <a:latin typeface="Arial"/>
            </a:endParaRPr>
          </a:p>
        </p:txBody>
      </p:sp>
      <p:sp>
        <p:nvSpPr>
          <p:cNvPr id="346" name="CustomShape 2"/>
          <p:cNvSpPr/>
          <p:nvPr/>
        </p:nvSpPr>
        <p:spPr>
          <a:xfrm>
            <a:off x="-17280" y="3848400"/>
            <a:ext cx="5523480" cy="290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Compute direct illumination</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Average final illumination result</a:t>
            </a:r>
            <a:endParaRPr lang="en-US" sz="2200" b="0" strike="noStrike" spc="-1">
              <a:latin typeface="Arial"/>
            </a:endParaRPr>
          </a:p>
        </p:txBody>
      </p:sp>
      <p:sp>
        <p:nvSpPr>
          <p:cNvPr id="347"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812B34D-E55D-42FD-BE17-1EBEE30828FD}" type="slidenum">
              <a:rPr lang="en-US" sz="1200" b="0" strike="noStrike" spc="-1">
                <a:solidFill>
                  <a:srgbClr val="888888"/>
                </a:solidFill>
                <a:latin typeface="Calibri"/>
                <a:ea typeface="Calibri"/>
              </a:rPr>
              <a:t>54</a:t>
            </a:fld>
            <a:endParaRPr lang="en-US" sz="1200" b="0" strike="noStrike" spc="-1">
              <a:latin typeface="Arial"/>
            </a:endParaRPr>
          </a:p>
        </p:txBody>
      </p:sp>
      <p:pic>
        <p:nvPicPr>
          <p:cNvPr id="348" name="Picture 347"/>
          <p:cNvPicPr/>
          <p:nvPr/>
        </p:nvPicPr>
        <p:blipFill>
          <a:blip r:embed="rId3"/>
          <a:stretch/>
        </p:blipFill>
        <p:spPr>
          <a:xfrm>
            <a:off x="1645920" y="1024560"/>
            <a:ext cx="8878320" cy="217584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a:t>
            </a:r>
            <a:endParaRPr lang="en-US" sz="3500" b="0" strike="noStrike" spc="-1">
              <a:latin typeface="Arial"/>
            </a:endParaRPr>
          </a:p>
        </p:txBody>
      </p:sp>
      <p:sp>
        <p:nvSpPr>
          <p:cNvPr id="350" name="CustomShape 2"/>
          <p:cNvSpPr/>
          <p:nvPr/>
        </p:nvSpPr>
        <p:spPr>
          <a:xfrm>
            <a:off x="360" y="897120"/>
            <a:ext cx="3605400" cy="4350240"/>
          </a:xfrm>
          <a:prstGeom prst="rect">
            <a:avLst/>
          </a:prstGeom>
          <a:noFill/>
          <a:ln>
            <a:noFill/>
          </a:ln>
        </p:spPr>
        <p:style>
          <a:lnRef idx="0">
            <a:scrgbClr r="0" g="0" b="0"/>
          </a:lnRef>
          <a:fillRef idx="0">
            <a:scrgbClr r="0" g="0" b="0"/>
          </a:fillRef>
          <a:effectRef idx="0">
            <a:scrgbClr r="0" g="0" b="0"/>
          </a:effectRef>
          <a:fontRef idx="minor"/>
        </p:style>
      </p:sp>
      <p:sp>
        <p:nvSpPr>
          <p:cNvPr id="35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ED3F114F-0F92-499C-AF1B-BB648BCDCDA7}" type="slidenum">
              <a:rPr lang="en-US" sz="1200" b="0" strike="noStrike" spc="-1">
                <a:solidFill>
                  <a:srgbClr val="888888"/>
                </a:solidFill>
                <a:latin typeface="Calibri"/>
                <a:ea typeface="Calibri"/>
              </a:rPr>
              <a:t>55</a:t>
            </a:fld>
            <a:endParaRPr lang="en-US" sz="1200" b="0" strike="noStrike" spc="-1">
              <a:latin typeface="Arial"/>
            </a:endParaRPr>
          </a:p>
        </p:txBody>
      </p:sp>
      <p:pic>
        <p:nvPicPr>
          <p:cNvPr id="352" name="Google Shape;521;p61"/>
          <p:cNvPicPr/>
          <p:nvPr/>
        </p:nvPicPr>
        <p:blipFill>
          <a:blip r:embed="rId3"/>
          <a:stretch/>
        </p:blipFill>
        <p:spPr>
          <a:xfrm>
            <a:off x="3871800" y="897120"/>
            <a:ext cx="8285760" cy="414756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a:t>
            </a:r>
            <a:endParaRPr lang="en-US" sz="3500" b="0" strike="noStrike" spc="-1">
              <a:latin typeface="Arial"/>
            </a:endParaRPr>
          </a:p>
        </p:txBody>
      </p:sp>
      <p:sp>
        <p:nvSpPr>
          <p:cNvPr id="354" name="CustomShape 2"/>
          <p:cNvSpPr/>
          <p:nvPr/>
        </p:nvSpPr>
        <p:spPr>
          <a:xfrm>
            <a:off x="360" y="897120"/>
            <a:ext cx="360540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spcBef>
                <a:spcPts val="1001"/>
              </a:spcBef>
              <a:buClr>
                <a:srgbClr val="000000"/>
              </a:buClr>
              <a:buFont typeface="Arial"/>
              <a:buChar char="●"/>
            </a:pPr>
            <a:r>
              <a:rPr lang="en-US" sz="2200" b="0" strike="noStrike" spc="-1">
                <a:solidFill>
                  <a:srgbClr val="000000"/>
                </a:solidFill>
                <a:latin typeface="Calibri"/>
                <a:ea typeface="Calibri"/>
              </a:rPr>
              <a:t>10K - 1.2M triangles</a:t>
            </a: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batches of ~250K photons</a:t>
            </a:r>
            <a:endParaRPr lang="en-US" sz="2200" b="0" strike="noStrike" spc="-1">
              <a:latin typeface="Arial"/>
            </a:endParaRPr>
          </a:p>
        </p:txBody>
      </p:sp>
      <p:sp>
        <p:nvSpPr>
          <p:cNvPr id="355"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59D8D77-7D32-4DFF-8210-ABC58B3D1E20}" type="slidenum">
              <a:rPr lang="en-US" sz="1200" b="0" strike="noStrike" spc="-1">
                <a:solidFill>
                  <a:srgbClr val="888888"/>
                </a:solidFill>
                <a:latin typeface="Calibri"/>
                <a:ea typeface="Calibri"/>
              </a:rPr>
              <a:t>56</a:t>
            </a:fld>
            <a:endParaRPr lang="en-US" sz="1200" b="0" strike="noStrike" spc="-1">
              <a:latin typeface="Arial"/>
            </a:endParaRPr>
          </a:p>
        </p:txBody>
      </p:sp>
      <p:pic>
        <p:nvPicPr>
          <p:cNvPr id="356" name="Google Shape;521;p61_0"/>
          <p:cNvPicPr/>
          <p:nvPr/>
        </p:nvPicPr>
        <p:blipFill>
          <a:blip r:embed="rId3"/>
          <a:stretch/>
        </p:blipFill>
        <p:spPr>
          <a:xfrm>
            <a:off x="3871800" y="897120"/>
            <a:ext cx="8285760" cy="414756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Google Shape;526;p62"/>
          <p:cNvPicPr/>
          <p:nvPr/>
        </p:nvPicPr>
        <p:blipFill>
          <a:blip r:embed="rId3"/>
          <a:stretch/>
        </p:blipFill>
        <p:spPr>
          <a:xfrm>
            <a:off x="3871800" y="897120"/>
            <a:ext cx="8285760" cy="4147560"/>
          </a:xfrm>
          <a:prstGeom prst="rect">
            <a:avLst/>
          </a:prstGeom>
          <a:ln>
            <a:noFill/>
          </a:ln>
        </p:spPr>
      </p:pic>
      <p:sp>
        <p:nvSpPr>
          <p:cNvPr id="35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a:t>
            </a:r>
            <a:endParaRPr lang="en-US" sz="3500" b="0" strike="noStrike" spc="-1">
              <a:latin typeface="Arial"/>
            </a:endParaRPr>
          </a:p>
        </p:txBody>
      </p:sp>
      <p:sp>
        <p:nvSpPr>
          <p:cNvPr id="359" name="CustomShape 2"/>
          <p:cNvSpPr/>
          <p:nvPr/>
        </p:nvSpPr>
        <p:spPr>
          <a:xfrm>
            <a:off x="360" y="897120"/>
            <a:ext cx="3748680" cy="414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57200" indent="-367200">
              <a:lnSpc>
                <a:spcPct val="90000"/>
              </a:lnSpc>
              <a:spcBef>
                <a:spcPts val="1001"/>
              </a:spcBef>
              <a:buClr>
                <a:srgbClr val="000000"/>
              </a:buClr>
              <a:buFont typeface="Arial"/>
              <a:buChar char="●"/>
            </a:pPr>
            <a:r>
              <a:rPr lang="en-US" sz="2200" b="0" strike="noStrike" spc="-1">
                <a:solidFill>
                  <a:srgbClr val="000000"/>
                </a:solidFill>
                <a:latin typeface="Calibri"/>
                <a:ea typeface="Calibri"/>
              </a:rPr>
              <a:t>10K - 1.2M triangles</a:t>
            </a:r>
            <a:endParaRPr lang="en-US" sz="2200" b="0" strike="noStrike" spc="-1">
              <a:latin typeface="Arial"/>
            </a:endParaRPr>
          </a:p>
          <a:p>
            <a:pPr marL="457200" indent="-367200">
              <a:lnSpc>
                <a:spcPct val="90000"/>
              </a:lnSpc>
              <a:buClr>
                <a:srgbClr val="000000"/>
              </a:buClr>
              <a:buFont typeface="Arial"/>
              <a:buChar char="●"/>
            </a:pPr>
            <a:r>
              <a:rPr lang="en-US" sz="2200" b="0" strike="noStrike" spc="-1">
                <a:solidFill>
                  <a:srgbClr val="000000"/>
                </a:solidFill>
                <a:latin typeface="Calibri"/>
                <a:ea typeface="Calibri"/>
              </a:rPr>
              <a:t>batches of ~250K photons</a:t>
            </a:r>
            <a:endParaRPr lang="en-US" sz="2200" b="0" strike="noStrike" spc="-1">
              <a:latin typeface="Arial"/>
            </a:endParaRPr>
          </a:p>
          <a:p>
            <a:pPr>
              <a:lnSpc>
                <a:spcPct val="90000"/>
              </a:lnSpc>
              <a:spcBef>
                <a:spcPts val="1001"/>
              </a:spcBef>
              <a:tabLst>
                <a:tab pos="0" algn="l"/>
              </a:tabLst>
            </a:pPr>
            <a:endParaRPr lang="en-US" sz="2200" b="0" strike="noStrike" spc="-1">
              <a:latin typeface="Arial"/>
            </a:endParaRPr>
          </a:p>
          <a:p>
            <a:pPr marL="457200" indent="-367200">
              <a:lnSpc>
                <a:spcPct val="90000"/>
              </a:lnSpc>
              <a:spcBef>
                <a:spcPts val="1001"/>
              </a:spcBef>
              <a:buClr>
                <a:srgbClr val="000000"/>
              </a:buClr>
              <a:buFont typeface="Arial"/>
              <a:buChar char="●"/>
              <a:tabLst>
                <a:tab pos="0" algn="l"/>
              </a:tabLst>
            </a:pPr>
            <a:r>
              <a:rPr lang="en-US" sz="2200" b="0" strike="noStrike" spc="-1">
                <a:solidFill>
                  <a:srgbClr val="000000"/>
                </a:solidFill>
                <a:latin typeface="Calibri"/>
                <a:ea typeface="Calibri"/>
              </a:rPr>
              <a:t>NVIDIA OptiX </a:t>
            </a:r>
            <a:r>
              <a:rPr lang="en-US" sz="1400" b="0" strike="noStrike" spc="-1">
                <a:solidFill>
                  <a:srgbClr val="000000"/>
                </a:solidFill>
                <a:latin typeface="Calibri"/>
                <a:ea typeface="Calibri"/>
              </a:rPr>
              <a:t>[PDB+10]</a:t>
            </a:r>
            <a:endParaRPr lang="en-US" sz="14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CUDA FLANN kd-tree </a:t>
            </a:r>
            <a:r>
              <a:rPr lang="en-US" sz="1400" b="0" strike="noStrike" spc="-1">
                <a:solidFill>
                  <a:srgbClr val="000000"/>
                </a:solidFill>
                <a:latin typeface="Calibri"/>
                <a:ea typeface="Calibri"/>
              </a:rPr>
              <a:t>[ML09]</a:t>
            </a:r>
            <a:endParaRPr lang="en-US" sz="1400" b="0" strike="noStrike" spc="-1">
              <a:latin typeface="Arial"/>
            </a:endParaRPr>
          </a:p>
          <a:p>
            <a:pPr marL="457200" indent="-367200">
              <a:lnSpc>
                <a:spcPct val="90000"/>
              </a:lnSpc>
              <a:buClr>
                <a:srgbClr val="000000"/>
              </a:buClr>
              <a:buFont typeface="Arial"/>
              <a:buChar char="●"/>
              <a:tabLst>
                <a:tab pos="0" algn="l"/>
              </a:tabLst>
            </a:pPr>
            <a:r>
              <a:rPr lang="en-US" sz="2200" b="0" strike="noStrike" spc="-1">
                <a:solidFill>
                  <a:srgbClr val="000000"/>
                </a:solidFill>
                <a:latin typeface="Calibri"/>
                <a:ea typeface="Calibri"/>
              </a:rPr>
              <a:t>NVIDIA RTX 2080 Ti 11GB</a:t>
            </a:r>
            <a:endParaRPr lang="en-US" sz="2200" b="0" strike="noStrike" spc="-1">
              <a:latin typeface="Arial"/>
            </a:endParaRPr>
          </a:p>
        </p:txBody>
      </p:sp>
      <p:sp>
        <p:nvSpPr>
          <p:cNvPr id="36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A136D05B-74C0-44EB-BF76-193E865F0157}" type="slidenum">
              <a:rPr lang="en-US" sz="1200" b="0" strike="noStrike" spc="-1">
                <a:solidFill>
                  <a:srgbClr val="888888"/>
                </a:solidFill>
                <a:latin typeface="Calibri"/>
                <a:ea typeface="Calibri"/>
              </a:rPr>
              <a:t>57</a:t>
            </a:fld>
            <a:endParaRPr lang="en-US" sz="12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62"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939EF21-D570-4BEA-8FAF-C645CABE576A}" type="slidenum">
              <a:rPr lang="en-US" sz="1200" b="0" strike="noStrike" spc="-1">
                <a:solidFill>
                  <a:srgbClr val="888888"/>
                </a:solidFill>
                <a:latin typeface="Calibri"/>
                <a:ea typeface="Calibri"/>
              </a:rPr>
              <a:t>58</a:t>
            </a:fld>
            <a:endParaRPr lang="en-US" sz="1200" b="0" strike="noStrike" spc="-1">
              <a:latin typeface="Arial"/>
            </a:endParaRPr>
          </a:p>
        </p:txBody>
      </p:sp>
      <p:sp>
        <p:nvSpPr>
          <p:cNvPr id="363"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pic>
        <p:nvPicPr>
          <p:cNvPr id="364" name="Picture 363"/>
          <p:cNvPicPr/>
          <p:nvPr/>
        </p:nvPicPr>
        <p:blipFill>
          <a:blip r:embed="rId3"/>
          <a:stretch/>
        </p:blipFill>
        <p:spPr>
          <a:xfrm>
            <a:off x="567000" y="813960"/>
            <a:ext cx="8969760" cy="567792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Picture 364"/>
          <p:cNvPicPr/>
          <p:nvPr/>
        </p:nvPicPr>
        <p:blipFill>
          <a:blip r:embed="rId3"/>
          <a:stretch/>
        </p:blipFill>
        <p:spPr>
          <a:xfrm>
            <a:off x="567360" y="814320"/>
            <a:ext cx="8969760" cy="5677920"/>
          </a:xfrm>
          <a:prstGeom prst="rect">
            <a:avLst/>
          </a:prstGeom>
          <a:ln>
            <a:noFill/>
          </a:ln>
        </p:spPr>
      </p:pic>
      <p:sp>
        <p:nvSpPr>
          <p:cNvPr id="36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67"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844127C-44EB-44BA-9C3E-FBD7CF3DF367}" type="slidenum">
              <a:rPr lang="en-US" sz="1200" b="0" strike="noStrike" spc="-1">
                <a:solidFill>
                  <a:srgbClr val="888888"/>
                </a:solidFill>
                <a:latin typeface="Calibri"/>
                <a:ea typeface="Calibri"/>
              </a:rPr>
              <a:t>59</a:t>
            </a:fld>
            <a:endParaRPr lang="en-US" sz="1200" b="0" strike="noStrike" spc="-1">
              <a:latin typeface="Arial"/>
            </a:endParaRPr>
          </a:p>
        </p:txBody>
      </p:sp>
      <p:sp>
        <p:nvSpPr>
          <p:cNvPr id="368"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sp>
        <p:nvSpPr>
          <p:cNvPr id="369" name="CustomShape 4"/>
          <p:cNvSpPr/>
          <p:nvPr/>
        </p:nvSpPr>
        <p:spPr>
          <a:xfrm>
            <a:off x="1553760" y="5724720"/>
            <a:ext cx="7879320" cy="329040"/>
          </a:xfrm>
          <a:prstGeom prst="rect">
            <a:avLst/>
          </a:prstGeom>
          <a:noFill/>
          <a:ln w="291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Photon Mapping </a:t>
            </a:r>
            <a:r>
              <a:rPr lang="en-US" sz="2200" b="0" strike="noStrike" spc="-1">
                <a:solidFill>
                  <a:srgbClr val="000000"/>
                </a:solidFill>
                <a:latin typeface="Calibri"/>
                <a:ea typeface="Calibri"/>
              </a:rPr>
              <a:t>[Jen96]</a:t>
            </a:r>
            <a:endParaRPr lang="en-US" sz="2200" b="0" strike="noStrike" spc="-1">
              <a:latin typeface="Arial"/>
            </a:endParaRPr>
          </a:p>
        </p:txBody>
      </p:sp>
      <p:sp>
        <p:nvSpPr>
          <p:cNvPr id="109" name="CustomShape 2"/>
          <p:cNvSpPr/>
          <p:nvPr/>
        </p:nvSpPr>
        <p:spPr>
          <a:xfrm>
            <a:off x="945000" y="4572000"/>
            <a:ext cx="10909800" cy="1801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photons once </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iteratively trace camera rays (importons)</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and gather photons to estimate output radiance</a:t>
            </a:r>
            <a:endParaRPr lang="en-US" sz="2200" b="0" strike="noStrike" spc="-1">
              <a:latin typeface="Arial"/>
            </a:endParaRPr>
          </a:p>
          <a:p>
            <a:pPr marL="457200" indent="-367200">
              <a:lnSpc>
                <a:spcPct val="100000"/>
              </a:lnSpc>
              <a:buClr>
                <a:srgbClr val="980000"/>
              </a:buClr>
              <a:buFont typeface="Calibri"/>
              <a:buChar char="●"/>
            </a:pPr>
            <a:r>
              <a:rPr lang="en-US" sz="2200" b="0" strike="noStrike" spc="-1">
                <a:solidFill>
                  <a:srgbClr val="980000"/>
                </a:solidFill>
                <a:latin typeface="Calibri"/>
                <a:ea typeface="Calibri"/>
              </a:rPr>
              <a:t>Order of 10</a:t>
            </a:r>
            <a:r>
              <a:rPr lang="en-US" sz="2400" b="0" strike="noStrike" spc="-1" baseline="30000">
                <a:solidFill>
                  <a:srgbClr val="980000"/>
                </a:solidFill>
                <a:latin typeface="Calibri"/>
                <a:ea typeface="Calibri"/>
              </a:rPr>
              <a:t>5</a:t>
            </a:r>
            <a:r>
              <a:rPr lang="en-US" sz="2200" b="0" strike="noStrike" spc="-1">
                <a:solidFill>
                  <a:srgbClr val="980000"/>
                </a:solidFill>
                <a:latin typeface="Calibri"/>
                <a:ea typeface="Calibri"/>
              </a:rPr>
              <a:t>-10</a:t>
            </a:r>
            <a:r>
              <a:rPr lang="en-US" sz="2400" b="0" strike="noStrike" spc="-1" baseline="30000">
                <a:solidFill>
                  <a:srgbClr val="980000"/>
                </a:solidFill>
                <a:latin typeface="Calibri"/>
                <a:ea typeface="Calibri"/>
              </a:rPr>
              <a:t>7</a:t>
            </a:r>
            <a:r>
              <a:rPr lang="en-US" sz="2200" b="0" strike="noStrike" spc="-1">
                <a:solidFill>
                  <a:srgbClr val="980000"/>
                </a:solidFill>
                <a:latin typeface="Calibri"/>
                <a:ea typeface="Calibri"/>
              </a:rPr>
              <a:t> photons → storage/indexing/query overhead</a:t>
            </a:r>
            <a:endParaRPr lang="en-US" sz="2200" b="0" strike="noStrike" spc="-1">
              <a:latin typeface="Arial"/>
            </a:endParaRPr>
          </a:p>
          <a:p>
            <a:pPr marL="457200">
              <a:lnSpc>
                <a:spcPct val="100000"/>
              </a:lnSpc>
              <a:tabLst>
                <a:tab pos="0" algn="l"/>
              </a:tabLst>
            </a:pPr>
            <a:endParaRPr lang="en-US" sz="2200" b="0" strike="noStrike" spc="-1">
              <a:latin typeface="Arial"/>
            </a:endParaRPr>
          </a:p>
        </p:txBody>
      </p:sp>
      <p:sp>
        <p:nvSpPr>
          <p:cNvPr id="11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25C3468-2F0B-4798-95E0-33823CFD467F}" type="slidenum">
              <a:rPr lang="en-US" sz="1200" b="0" strike="noStrike" spc="-1">
                <a:solidFill>
                  <a:srgbClr val="888888"/>
                </a:solidFill>
                <a:latin typeface="Calibri"/>
                <a:ea typeface="Calibri"/>
              </a:rPr>
              <a:t>6</a:t>
            </a:fld>
            <a:endParaRPr lang="en-US" sz="1200" b="0" strike="noStrike" spc="-1">
              <a:latin typeface="Arial"/>
            </a:endParaRPr>
          </a:p>
        </p:txBody>
      </p:sp>
      <p:pic>
        <p:nvPicPr>
          <p:cNvPr id="111" name="Google Shape;131;p18"/>
          <p:cNvPicPr/>
          <p:nvPr/>
        </p:nvPicPr>
        <p:blipFill>
          <a:blip r:embed="rId3"/>
          <a:stretch/>
        </p:blipFill>
        <p:spPr>
          <a:xfrm>
            <a:off x="945000" y="850680"/>
            <a:ext cx="10297440" cy="367272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Picture 369"/>
          <p:cNvPicPr/>
          <p:nvPr/>
        </p:nvPicPr>
        <p:blipFill>
          <a:blip r:embed="rId3"/>
          <a:stretch/>
        </p:blipFill>
        <p:spPr>
          <a:xfrm>
            <a:off x="567360" y="814320"/>
            <a:ext cx="8969760" cy="5677920"/>
          </a:xfrm>
          <a:prstGeom prst="rect">
            <a:avLst/>
          </a:prstGeom>
          <a:ln>
            <a:noFill/>
          </a:ln>
        </p:spPr>
      </p:pic>
      <p:sp>
        <p:nvSpPr>
          <p:cNvPr id="37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72"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8F61036-6AF0-4C7C-9F66-0A3D74947CCB}" type="slidenum">
              <a:rPr lang="en-US" sz="1200" b="0" strike="noStrike" spc="-1">
                <a:solidFill>
                  <a:srgbClr val="888888"/>
                </a:solidFill>
                <a:latin typeface="Calibri"/>
                <a:ea typeface="Calibri"/>
              </a:rPr>
              <a:t>60</a:t>
            </a:fld>
            <a:endParaRPr lang="en-US" sz="1200" b="0" strike="noStrike" spc="-1">
              <a:latin typeface="Arial"/>
            </a:endParaRPr>
          </a:p>
        </p:txBody>
      </p:sp>
      <p:sp>
        <p:nvSpPr>
          <p:cNvPr id="373"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sp>
        <p:nvSpPr>
          <p:cNvPr id="374" name="CustomShape 4"/>
          <p:cNvSpPr/>
          <p:nvPr/>
        </p:nvSpPr>
        <p:spPr>
          <a:xfrm>
            <a:off x="529920" y="6153840"/>
            <a:ext cx="4131360" cy="329040"/>
          </a:xfrm>
          <a:prstGeom prst="rect">
            <a:avLst/>
          </a:prstGeom>
          <a:noFill/>
          <a:ln w="29160">
            <a:solidFill>
              <a:srgbClr val="FF3838"/>
            </a:solidFill>
            <a:round/>
          </a:ln>
        </p:spPr>
        <p:style>
          <a:lnRef idx="0">
            <a:scrgbClr r="0" g="0" b="0"/>
          </a:lnRef>
          <a:fillRef idx="0">
            <a:scrgbClr r="0" g="0" b="0"/>
          </a:fillRef>
          <a:effectRef idx="0">
            <a:scrgbClr r="0" g="0" b="0"/>
          </a:effectRef>
          <a:fontRef idx="minor"/>
        </p:style>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Picture 374"/>
          <p:cNvPicPr/>
          <p:nvPr/>
        </p:nvPicPr>
        <p:blipFill>
          <a:blip r:embed="rId3"/>
          <a:stretch/>
        </p:blipFill>
        <p:spPr>
          <a:xfrm>
            <a:off x="567360" y="814320"/>
            <a:ext cx="8969760" cy="5677920"/>
          </a:xfrm>
          <a:prstGeom prst="rect">
            <a:avLst/>
          </a:prstGeom>
          <a:ln>
            <a:noFill/>
          </a:ln>
        </p:spPr>
      </p:pic>
      <p:sp>
        <p:nvSpPr>
          <p:cNvPr id="37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77"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DC36C7F8-6135-4B2F-83FB-C7F69885134E}" type="slidenum">
              <a:rPr lang="en-US" sz="1200" b="0" strike="noStrike" spc="-1">
                <a:solidFill>
                  <a:srgbClr val="888888"/>
                </a:solidFill>
                <a:latin typeface="Calibri"/>
                <a:ea typeface="Calibri"/>
              </a:rPr>
              <a:t>61</a:t>
            </a:fld>
            <a:endParaRPr lang="en-US" sz="1200" b="0" strike="noStrike" spc="-1">
              <a:latin typeface="Arial"/>
            </a:endParaRPr>
          </a:p>
        </p:txBody>
      </p:sp>
      <p:sp>
        <p:nvSpPr>
          <p:cNvPr id="378"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sp>
        <p:nvSpPr>
          <p:cNvPr id="379" name="Line 4"/>
          <p:cNvSpPr/>
          <p:nvPr/>
        </p:nvSpPr>
        <p:spPr>
          <a:xfrm flipV="1">
            <a:off x="4844880" y="6126480"/>
            <a:ext cx="2651040" cy="365760"/>
          </a:xfrm>
          <a:prstGeom prst="line">
            <a:avLst/>
          </a:prstGeom>
          <a:ln w="18360">
            <a:solidFill>
              <a:srgbClr val="FF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icture 379"/>
          <p:cNvPicPr/>
          <p:nvPr/>
        </p:nvPicPr>
        <p:blipFill>
          <a:blip r:embed="rId3"/>
          <a:stretch/>
        </p:blipFill>
        <p:spPr>
          <a:xfrm>
            <a:off x="567360" y="814320"/>
            <a:ext cx="8969760" cy="5677920"/>
          </a:xfrm>
          <a:prstGeom prst="rect">
            <a:avLst/>
          </a:prstGeom>
          <a:ln>
            <a:noFill/>
          </a:ln>
        </p:spPr>
      </p:pic>
      <p:sp>
        <p:nvSpPr>
          <p:cNvPr id="381"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82"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7B603718-B8B9-48A5-BE34-A652612B4A90}" type="slidenum">
              <a:rPr lang="en-US" sz="1200" b="0" strike="noStrike" spc="-1">
                <a:solidFill>
                  <a:srgbClr val="888888"/>
                </a:solidFill>
                <a:latin typeface="Calibri"/>
                <a:ea typeface="Calibri"/>
              </a:rPr>
              <a:t>62</a:t>
            </a:fld>
            <a:endParaRPr lang="en-US" sz="1200" b="0" strike="noStrike" spc="-1">
              <a:latin typeface="Arial"/>
            </a:endParaRPr>
          </a:p>
        </p:txBody>
      </p:sp>
      <p:sp>
        <p:nvSpPr>
          <p:cNvPr id="383"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sp>
        <p:nvSpPr>
          <p:cNvPr id="384" name="CustomShape 4"/>
          <p:cNvSpPr/>
          <p:nvPr/>
        </p:nvSpPr>
        <p:spPr>
          <a:xfrm>
            <a:off x="7587360" y="6144840"/>
            <a:ext cx="2010600" cy="329040"/>
          </a:xfrm>
          <a:prstGeom prst="rect">
            <a:avLst/>
          </a:prstGeom>
          <a:noFill/>
          <a:ln w="29160">
            <a:solidFill>
              <a:srgbClr val="FF3838"/>
            </a:solidFill>
            <a:round/>
          </a:ln>
        </p:spPr>
        <p:style>
          <a:lnRef idx="0">
            <a:scrgbClr r="0" g="0" b="0"/>
          </a:lnRef>
          <a:fillRef idx="0">
            <a:scrgbClr r="0" g="0" b="0"/>
          </a:fillRef>
          <a:effectRef idx="0">
            <a:scrgbClr r="0" g="0" b="0"/>
          </a:effectRef>
          <a:fontRef idx="minor"/>
        </p:style>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Picture 384"/>
          <p:cNvPicPr/>
          <p:nvPr/>
        </p:nvPicPr>
        <p:blipFill>
          <a:blip r:embed="rId3"/>
          <a:stretch/>
        </p:blipFill>
        <p:spPr>
          <a:xfrm>
            <a:off x="567360" y="814320"/>
            <a:ext cx="8969760" cy="5677920"/>
          </a:xfrm>
          <a:prstGeom prst="rect">
            <a:avLst/>
          </a:prstGeom>
          <a:ln>
            <a:noFill/>
          </a:ln>
        </p:spPr>
      </p:pic>
      <p:sp>
        <p:nvSpPr>
          <p:cNvPr id="38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87"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48453D43-6E7B-40EC-A37D-36664BF6477A}" type="slidenum">
              <a:rPr lang="en-US" sz="1200" b="0" strike="noStrike" spc="-1">
                <a:solidFill>
                  <a:srgbClr val="888888"/>
                </a:solidFill>
                <a:latin typeface="Calibri"/>
                <a:ea typeface="Calibri"/>
              </a:rPr>
              <a:t>63</a:t>
            </a:fld>
            <a:endParaRPr lang="en-US" sz="1200" b="0" strike="noStrike" spc="-1">
              <a:latin typeface="Arial"/>
            </a:endParaRPr>
          </a:p>
        </p:txBody>
      </p:sp>
      <p:sp>
        <p:nvSpPr>
          <p:cNvPr id="388"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400" b="1" strike="noStrike" spc="-1">
                <a:solidFill>
                  <a:srgbClr val="1155CC"/>
                </a:solidFill>
                <a:latin typeface="Calibri"/>
                <a:ea typeface="Calibri"/>
              </a:rPr>
              <a:t>~ 2-3X faster!</a:t>
            </a:r>
            <a:endParaRPr lang="en-US" sz="24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Picture 388"/>
          <p:cNvPicPr/>
          <p:nvPr/>
        </p:nvPicPr>
        <p:blipFill>
          <a:blip r:embed="rId3"/>
          <a:stretch/>
        </p:blipFill>
        <p:spPr>
          <a:xfrm>
            <a:off x="658440" y="868680"/>
            <a:ext cx="8924040" cy="5632200"/>
          </a:xfrm>
          <a:prstGeom prst="rect">
            <a:avLst/>
          </a:prstGeom>
          <a:ln>
            <a:noFill/>
          </a:ln>
        </p:spPr>
      </p:pic>
      <p:sp>
        <p:nvSpPr>
          <p:cNvPr id="390"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91"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84A5DFD0-E583-41CA-BBD9-17749C280D4E}" type="slidenum">
              <a:rPr lang="en-US" sz="1200" b="0" strike="noStrike" spc="-1">
                <a:solidFill>
                  <a:srgbClr val="888888"/>
                </a:solidFill>
                <a:latin typeface="Calibri"/>
                <a:ea typeface="Calibri"/>
              </a:rPr>
              <a:t>64</a:t>
            </a:fld>
            <a:endParaRPr lang="en-US" sz="1200" b="0" strike="noStrike" spc="-1">
              <a:latin typeface="Arial"/>
            </a:endParaRPr>
          </a:p>
        </p:txBody>
      </p:sp>
      <p:sp>
        <p:nvSpPr>
          <p:cNvPr id="392"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sp>
      <p:sp>
        <p:nvSpPr>
          <p:cNvPr id="393" name="CustomShape 4"/>
          <p:cNvSpPr/>
          <p:nvPr/>
        </p:nvSpPr>
        <p:spPr>
          <a:xfrm>
            <a:off x="9233640" y="5269320"/>
            <a:ext cx="502200" cy="8085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94" name="CustomShape 5"/>
          <p:cNvSpPr/>
          <p:nvPr/>
        </p:nvSpPr>
        <p:spPr>
          <a:xfrm>
            <a:off x="9233640" y="5713920"/>
            <a:ext cx="906480" cy="363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000" b="1" strike="noStrike" spc="-1">
                <a:solidFill>
                  <a:srgbClr val="000000"/>
                </a:solidFill>
                <a:latin typeface="Calibri"/>
                <a:ea typeface="Calibri"/>
              </a:rPr>
              <a:t>~60K</a:t>
            </a:r>
            <a:endParaRPr lang="en-US" sz="2000" b="0" strike="noStrike" spc="-1">
              <a:latin typeface="Arial"/>
            </a:endParaRPr>
          </a:p>
        </p:txBody>
      </p:sp>
      <p:sp>
        <p:nvSpPr>
          <p:cNvPr id="395" name="CustomShape 6"/>
          <p:cNvSpPr/>
          <p:nvPr/>
        </p:nvSpPr>
        <p:spPr>
          <a:xfrm>
            <a:off x="9233640" y="5229720"/>
            <a:ext cx="906480" cy="363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000" b="1" strike="noStrike" spc="-1">
                <a:solidFill>
                  <a:srgbClr val="000000"/>
                </a:solidFill>
                <a:latin typeface="Calibri"/>
                <a:ea typeface="Calibri"/>
              </a:rPr>
              <a:t>~500K</a:t>
            </a:r>
            <a:endParaRPr lang="en-US" sz="20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Picture 395"/>
          <p:cNvPicPr/>
          <p:nvPr/>
        </p:nvPicPr>
        <p:blipFill>
          <a:blip r:embed="rId3"/>
          <a:stretch/>
        </p:blipFill>
        <p:spPr>
          <a:xfrm>
            <a:off x="658440" y="868680"/>
            <a:ext cx="8924040" cy="5632200"/>
          </a:xfrm>
          <a:prstGeom prst="rect">
            <a:avLst/>
          </a:prstGeom>
          <a:ln>
            <a:noFill/>
          </a:ln>
        </p:spPr>
      </p:pic>
      <p:sp>
        <p:nvSpPr>
          <p:cNvPr id="397"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398"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C6ADC6C6-877C-488E-8CAC-57142735DA15}" type="slidenum">
              <a:rPr lang="en-US" sz="1200" b="0" strike="noStrike" spc="-1">
                <a:solidFill>
                  <a:srgbClr val="888888"/>
                </a:solidFill>
                <a:latin typeface="Calibri"/>
                <a:ea typeface="Calibri"/>
              </a:rPr>
              <a:t>65</a:t>
            </a:fld>
            <a:endParaRPr lang="en-US" sz="1200" b="0" strike="noStrike" spc="-1">
              <a:latin typeface="Arial"/>
            </a:endParaRPr>
          </a:p>
        </p:txBody>
      </p:sp>
      <p:sp>
        <p:nvSpPr>
          <p:cNvPr id="399" name="CustomShape 3"/>
          <p:cNvSpPr/>
          <p:nvPr/>
        </p:nvSpPr>
        <p:spPr>
          <a:xfrm rot="20229000">
            <a:off x="9542880" y="2737440"/>
            <a:ext cx="2424960" cy="513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400" b="1" strike="noStrike" spc="-1">
                <a:solidFill>
                  <a:srgbClr val="1155CC"/>
                </a:solidFill>
                <a:latin typeface="Calibri"/>
                <a:ea typeface="Calibri"/>
              </a:rPr>
              <a:t>~ 2-3X faster!</a:t>
            </a:r>
            <a:endParaRPr lang="en-US" sz="2400" b="0" strike="noStrike" spc="-1">
              <a:latin typeface="Arial"/>
            </a:endParaRPr>
          </a:p>
        </p:txBody>
      </p:sp>
      <p:sp>
        <p:nvSpPr>
          <p:cNvPr id="400" name="CustomShape 4"/>
          <p:cNvSpPr/>
          <p:nvPr/>
        </p:nvSpPr>
        <p:spPr>
          <a:xfrm>
            <a:off x="9233640" y="5269320"/>
            <a:ext cx="502200" cy="8085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01" name="CustomShape 5"/>
          <p:cNvSpPr/>
          <p:nvPr/>
        </p:nvSpPr>
        <p:spPr>
          <a:xfrm>
            <a:off x="9233640" y="5713920"/>
            <a:ext cx="906480" cy="363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000" b="1" strike="noStrike" spc="-1">
                <a:solidFill>
                  <a:srgbClr val="000000"/>
                </a:solidFill>
                <a:latin typeface="Calibri"/>
                <a:ea typeface="Calibri"/>
              </a:rPr>
              <a:t>~60K</a:t>
            </a:r>
            <a:endParaRPr lang="en-US" sz="2000" b="0" strike="noStrike" spc="-1">
              <a:latin typeface="Arial"/>
            </a:endParaRPr>
          </a:p>
        </p:txBody>
      </p:sp>
      <p:sp>
        <p:nvSpPr>
          <p:cNvPr id="402" name="CustomShape 6"/>
          <p:cNvSpPr/>
          <p:nvPr/>
        </p:nvSpPr>
        <p:spPr>
          <a:xfrm>
            <a:off x="9233640" y="5229720"/>
            <a:ext cx="906480" cy="363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000" b="1" strike="noStrike" spc="-1">
                <a:solidFill>
                  <a:srgbClr val="000000"/>
                </a:solidFill>
                <a:latin typeface="Calibri"/>
                <a:ea typeface="Calibri"/>
              </a:rPr>
              <a:t>~500K</a:t>
            </a:r>
            <a:endParaRPr lang="en-US" sz="2000" b="0" strike="noStrike" spc="-1">
              <a:latin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404"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AACCB47-E258-4F87-B38F-423E1F8E2C8B}" type="slidenum">
              <a:rPr lang="en-US" sz="1200" b="0" strike="noStrike" spc="-1">
                <a:solidFill>
                  <a:srgbClr val="888888"/>
                </a:solidFill>
                <a:latin typeface="Calibri"/>
                <a:ea typeface="Calibri"/>
              </a:rPr>
              <a:t>66</a:t>
            </a:fld>
            <a:endParaRPr lang="en-US" sz="1200" b="0" strike="noStrike" spc="-1">
              <a:latin typeface="Arial"/>
            </a:endParaRPr>
          </a:p>
        </p:txBody>
      </p:sp>
      <p:sp>
        <p:nvSpPr>
          <p:cNvPr id="405" name="CustomShape 3"/>
          <p:cNvSpPr/>
          <p:nvPr/>
        </p:nvSpPr>
        <p:spPr>
          <a:xfrm rot="20229000">
            <a:off x="9757800" y="2722320"/>
            <a:ext cx="2424960" cy="513720"/>
          </a:xfrm>
          <a:prstGeom prst="rect">
            <a:avLst/>
          </a:prstGeom>
          <a:noFill/>
          <a:ln>
            <a:noFill/>
          </a:ln>
        </p:spPr>
        <p:style>
          <a:lnRef idx="0">
            <a:scrgbClr r="0" g="0" b="0"/>
          </a:lnRef>
          <a:fillRef idx="0">
            <a:scrgbClr r="0" g="0" b="0"/>
          </a:fillRef>
          <a:effectRef idx="0">
            <a:scrgbClr r="0" g="0" b="0"/>
          </a:effectRef>
          <a:fontRef idx="minor"/>
        </p:style>
      </p:sp>
      <p:pic>
        <p:nvPicPr>
          <p:cNvPr id="406" name="Picture 405"/>
          <p:cNvPicPr/>
          <p:nvPr/>
        </p:nvPicPr>
        <p:blipFill>
          <a:blip r:embed="rId3"/>
          <a:stretch/>
        </p:blipFill>
        <p:spPr>
          <a:xfrm>
            <a:off x="402480" y="859680"/>
            <a:ext cx="9317520" cy="5568480"/>
          </a:xfrm>
          <a:prstGeom prst="rect">
            <a:avLst/>
          </a:prstGeom>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Performance</a:t>
            </a:r>
            <a:endParaRPr lang="en-US" sz="3500" b="0" strike="noStrike" spc="-1">
              <a:latin typeface="Arial"/>
            </a:endParaRPr>
          </a:p>
        </p:txBody>
      </p:sp>
      <p:sp>
        <p:nvSpPr>
          <p:cNvPr id="408"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585012C-1C28-4E08-8D90-7ACD0949BC6F}" type="slidenum">
              <a:rPr lang="en-US" sz="1200" b="0" strike="noStrike" spc="-1">
                <a:solidFill>
                  <a:srgbClr val="888888"/>
                </a:solidFill>
                <a:latin typeface="Calibri"/>
                <a:ea typeface="Calibri"/>
              </a:rPr>
              <a:t>67</a:t>
            </a:fld>
            <a:endParaRPr lang="en-US" sz="1200" b="0" strike="noStrike" spc="-1">
              <a:latin typeface="Arial"/>
            </a:endParaRPr>
          </a:p>
        </p:txBody>
      </p:sp>
      <p:sp>
        <p:nvSpPr>
          <p:cNvPr id="409" name="CustomShape 3"/>
          <p:cNvSpPr/>
          <p:nvPr/>
        </p:nvSpPr>
        <p:spPr>
          <a:xfrm rot="20229000">
            <a:off x="9757800" y="2722320"/>
            <a:ext cx="2424960" cy="513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r>
              <a:rPr lang="en-US" sz="2400" b="1" strike="noStrike" spc="-1">
                <a:solidFill>
                  <a:srgbClr val="1155CC"/>
                </a:solidFill>
                <a:latin typeface="Calibri"/>
                <a:ea typeface="Calibri"/>
              </a:rPr>
              <a:t>~ 2-4X faster!</a:t>
            </a:r>
            <a:endParaRPr lang="en-US" sz="2400" b="0" strike="noStrike" spc="-1">
              <a:latin typeface="Arial"/>
            </a:endParaRPr>
          </a:p>
        </p:txBody>
      </p:sp>
      <p:pic>
        <p:nvPicPr>
          <p:cNvPr id="410" name="Picture 409"/>
          <p:cNvPicPr/>
          <p:nvPr/>
        </p:nvPicPr>
        <p:blipFill>
          <a:blip r:embed="rId3"/>
          <a:stretch/>
        </p:blipFill>
        <p:spPr>
          <a:xfrm>
            <a:off x="402840" y="860040"/>
            <a:ext cx="9317520" cy="556848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Google Shape;561;p66"/>
          <p:cNvPicPr/>
          <p:nvPr/>
        </p:nvPicPr>
        <p:blipFill>
          <a:blip r:embed="rId3"/>
          <a:stretch/>
        </p:blipFill>
        <p:spPr>
          <a:xfrm>
            <a:off x="996840" y="1005840"/>
            <a:ext cx="10265400" cy="5327640"/>
          </a:xfrm>
          <a:prstGeom prst="rect">
            <a:avLst/>
          </a:prstGeom>
          <a:ln>
            <a:noFill/>
          </a:ln>
        </p:spPr>
      </p:pic>
      <p:sp>
        <p:nvSpPr>
          <p:cNvPr id="41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Quality</a:t>
            </a:r>
            <a:endParaRPr lang="en-US" sz="3500" b="0" strike="noStrike" spc="-1">
              <a:latin typeface="Arial"/>
            </a:endParaRPr>
          </a:p>
        </p:txBody>
      </p:sp>
      <p:sp>
        <p:nvSpPr>
          <p:cNvPr id="413" name="CustomShape 2"/>
          <p:cNvSpPr/>
          <p:nvPr/>
        </p:nvSpPr>
        <p:spPr>
          <a:xfrm>
            <a:off x="824400" y="3777840"/>
            <a:ext cx="10511640" cy="256248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414"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69DE2EB8-66AB-4DCA-90F5-C251D65A938C}" type="slidenum">
              <a:rPr lang="en-US" sz="1200" b="0" strike="noStrike" spc="-1">
                <a:solidFill>
                  <a:srgbClr val="888888"/>
                </a:solidFill>
                <a:latin typeface="Calibri"/>
                <a:ea typeface="Calibri"/>
              </a:rPr>
              <a:t>68</a:t>
            </a:fld>
            <a:endParaRPr lang="en-US" sz="12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Google Shape;569;p67"/>
          <p:cNvPicPr/>
          <p:nvPr/>
        </p:nvPicPr>
        <p:blipFill>
          <a:blip r:embed="rId3"/>
          <a:stretch/>
        </p:blipFill>
        <p:spPr>
          <a:xfrm>
            <a:off x="997920" y="1005120"/>
            <a:ext cx="10265400" cy="5330520"/>
          </a:xfrm>
          <a:prstGeom prst="rect">
            <a:avLst/>
          </a:prstGeom>
          <a:ln>
            <a:noFill/>
          </a:ln>
        </p:spPr>
      </p:pic>
      <p:sp>
        <p:nvSpPr>
          <p:cNvPr id="416"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 - Quality</a:t>
            </a:r>
            <a:endParaRPr lang="en-US" sz="3500" b="0" strike="noStrike" spc="-1">
              <a:latin typeface="Arial"/>
            </a:endParaRPr>
          </a:p>
        </p:txBody>
      </p:sp>
      <p:sp>
        <p:nvSpPr>
          <p:cNvPr id="417"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799AC091-B62C-44D1-A53A-EAF80CE84979}" type="slidenum">
              <a:rPr lang="en-US" sz="1200" b="0" strike="noStrike" spc="-1">
                <a:solidFill>
                  <a:srgbClr val="888888"/>
                </a:solidFill>
                <a:latin typeface="Calibri"/>
                <a:ea typeface="Calibri"/>
              </a:rPr>
              <a:t>69</a:t>
            </a:fld>
            <a:endParaRPr lang="en-US" sz="12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Progressive Photon Mapping (PPM) </a:t>
            </a:r>
            <a:r>
              <a:rPr lang="en-US" sz="2200" b="0" strike="noStrike" spc="-1">
                <a:solidFill>
                  <a:srgbClr val="000000"/>
                </a:solidFill>
                <a:latin typeface="Calibri"/>
                <a:ea typeface="Calibri"/>
              </a:rPr>
              <a:t>[HOJ08]</a:t>
            </a:r>
            <a:endParaRPr lang="en-US" sz="2200" b="0" strike="noStrike" spc="-1">
              <a:latin typeface="Arial"/>
            </a:endParaRPr>
          </a:p>
        </p:txBody>
      </p:sp>
      <p:sp>
        <p:nvSpPr>
          <p:cNvPr id="113" name="CustomShape 2"/>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5D9D363-65D6-4F19-AA83-6A63B18FA1B1}" type="slidenum">
              <a:rPr lang="en-US" sz="1200" b="0" strike="noStrike" spc="-1">
                <a:solidFill>
                  <a:srgbClr val="888888"/>
                </a:solidFill>
                <a:latin typeface="Calibri"/>
                <a:ea typeface="Calibri"/>
              </a:rPr>
              <a:t>7</a:t>
            </a:fld>
            <a:endParaRPr lang="en-US" sz="1200" b="0" strike="noStrike" spc="-1">
              <a:latin typeface="Arial"/>
            </a:endParaRPr>
          </a:p>
        </p:txBody>
      </p:sp>
      <p:pic>
        <p:nvPicPr>
          <p:cNvPr id="114" name="Google Shape;138;p19"/>
          <p:cNvPicPr/>
          <p:nvPr/>
        </p:nvPicPr>
        <p:blipFill>
          <a:blip r:embed="rId3"/>
          <a:stretch/>
        </p:blipFill>
        <p:spPr>
          <a:xfrm>
            <a:off x="941400" y="802800"/>
            <a:ext cx="10528920" cy="3721320"/>
          </a:xfrm>
          <a:prstGeom prst="rect">
            <a:avLst/>
          </a:prstGeom>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CustomShape 1"/>
          <p:cNvSpPr/>
          <p:nvPr/>
        </p:nvSpPr>
        <p:spPr>
          <a:xfrm>
            <a:off x="837720" y="1825560"/>
            <a:ext cx="10511640" cy="4350240"/>
          </a:xfrm>
          <a:prstGeom prst="rect">
            <a:avLst/>
          </a:prstGeom>
          <a:noFill/>
          <a:ln>
            <a:noFill/>
          </a:ln>
        </p:spPr>
        <p:style>
          <a:lnRef idx="0">
            <a:scrgbClr r="0" g="0" b="0"/>
          </a:lnRef>
          <a:fillRef idx="0">
            <a:scrgbClr r="0" g="0" b="0"/>
          </a:fillRef>
          <a:effectRef idx="0">
            <a:scrgbClr r="0" g="0" b="0"/>
          </a:effectRef>
          <a:fontRef idx="minor"/>
        </p:style>
      </p:sp>
      <p:sp>
        <p:nvSpPr>
          <p:cNvPr id="419"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Method Evaluation</a:t>
            </a:r>
            <a:endParaRPr lang="en-US" sz="3500" b="0" strike="noStrike" spc="-1">
              <a:latin typeface="Arial"/>
            </a:endParaRPr>
          </a:p>
        </p:txBody>
      </p:sp>
      <p:sp>
        <p:nvSpPr>
          <p:cNvPr id="420"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77396020-0D8B-4F00-9B7A-AB001899AD0E}" type="slidenum">
              <a:rPr lang="en-US" sz="1200" b="0" strike="noStrike" spc="-1">
                <a:solidFill>
                  <a:srgbClr val="888888"/>
                </a:solidFill>
                <a:latin typeface="Calibri"/>
                <a:ea typeface="Calibri"/>
              </a:rPr>
              <a:t>70</a:t>
            </a:fld>
            <a:endParaRPr lang="en-US" sz="1200" b="0" strike="noStrike" spc="-1">
              <a:latin typeface="Arial"/>
            </a:endParaRPr>
          </a:p>
        </p:txBody>
      </p:sp>
      <p:pic>
        <p:nvPicPr>
          <p:cNvPr id="2" name="CGI_2020_Films_20">
            <a:hlinkClick r:id="" action="ppaction://media"/>
            <a:extLst>
              <a:ext uri="{FF2B5EF4-FFF2-40B4-BE49-F238E27FC236}">
                <a16:creationId xmlns:a16="http://schemas.microsoft.com/office/drawing/2014/main" id="{E43AF271-F4AC-4279-B77D-46DC00B0B1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6529" y="828484"/>
            <a:ext cx="10242831" cy="56310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53EFBC10-2F80-46B3-86E6-E832A879681E}" type="slidenum">
              <a:rPr lang="en-US" sz="1200" b="0" strike="noStrike" spc="-1">
                <a:solidFill>
                  <a:srgbClr val="888888"/>
                </a:solidFill>
                <a:latin typeface="Calibri"/>
                <a:ea typeface="Calibri"/>
              </a:rPr>
              <a:t>71</a:t>
            </a:fld>
            <a:endParaRPr lang="en-US" sz="1200" b="0" strike="noStrike" spc="-1">
              <a:latin typeface="Arial"/>
            </a:endParaRPr>
          </a:p>
        </p:txBody>
      </p:sp>
      <p:sp>
        <p:nvSpPr>
          <p:cNvPr id="422"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23"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576EB79-9EC2-4525-AEC3-E0AE3B064992}" type="slidenum">
              <a:rPr lang="en-US" sz="1200" b="0" strike="noStrike" spc="-1">
                <a:solidFill>
                  <a:srgbClr val="888888"/>
                </a:solidFill>
                <a:latin typeface="Calibri"/>
                <a:ea typeface="Calibri"/>
              </a:rPr>
              <a:t>72</a:t>
            </a:fld>
            <a:endParaRPr lang="en-US" sz="1200" b="0" strike="noStrike" spc="-1">
              <a:latin typeface="Arial"/>
            </a:endParaRPr>
          </a:p>
        </p:txBody>
      </p:sp>
      <p:sp>
        <p:nvSpPr>
          <p:cNvPr id="425"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26"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Porting of PPM to the rasterization pipeline</a:t>
            </a:r>
            <a:endParaRPr lang="en-US" sz="2200" b="0" strike="noStrike" spc="-1">
              <a:latin typeface="Arial"/>
            </a:endParaRPr>
          </a:p>
          <a:p>
            <a:pPr>
              <a:lnSpc>
                <a:spcPct val="100000"/>
              </a:lnSpc>
              <a:tabLst>
                <a:tab pos="0" algn="l"/>
              </a:tabLst>
            </a:pPr>
            <a:endParaRPr lang="en-US" sz="2200" b="0" strike="noStrike" spc="-1">
              <a:latin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1122728-9D84-4967-A460-D506C9B43631}" type="slidenum">
              <a:rPr lang="en-US" sz="1200" b="0" strike="noStrike" spc="-1">
                <a:solidFill>
                  <a:srgbClr val="888888"/>
                </a:solidFill>
                <a:latin typeface="Calibri"/>
                <a:ea typeface="Calibri"/>
              </a:rPr>
              <a:t>73</a:t>
            </a:fld>
            <a:endParaRPr lang="en-US" sz="1200" b="0" strike="noStrike" spc="-1">
              <a:latin typeface="Arial"/>
            </a:endParaRPr>
          </a:p>
        </p:txBody>
      </p:sp>
      <p:sp>
        <p:nvSpPr>
          <p:cNvPr id="428"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29"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Porting of PPM to the rasterization pipeline</a:t>
            </a:r>
            <a:endParaRPr lang="en-US" sz="2200" b="0" strike="noStrike" spc="-1">
              <a:latin typeface="Arial"/>
            </a:endParaRPr>
          </a:p>
          <a:p>
            <a:pPr>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Exploitation of the hardware accelerated splatting operation</a:t>
            </a:r>
            <a:endParaRPr lang="en-US" sz="2200" b="0" strike="noStrike" spc="-1">
              <a:latin typeface="Arial"/>
            </a:endParaRPr>
          </a:p>
          <a:p>
            <a:pPr>
              <a:lnSpc>
                <a:spcPct val="100000"/>
              </a:lnSpc>
              <a:tabLst>
                <a:tab pos="0" algn="l"/>
              </a:tabLst>
            </a:pPr>
            <a:endParaRPr lang="en-US" sz="2200" b="0" strike="noStrike" spc="-1">
              <a:latin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B9F07331-FA18-4F33-BE8F-B50BA537CA0C}" type="slidenum">
              <a:rPr lang="en-US" sz="1200" b="0" strike="noStrike" spc="-1">
                <a:solidFill>
                  <a:srgbClr val="888888"/>
                </a:solidFill>
                <a:latin typeface="Calibri"/>
                <a:ea typeface="Calibri"/>
              </a:rPr>
              <a:t>74</a:t>
            </a:fld>
            <a:endParaRPr lang="en-US" sz="1200" b="0" strike="noStrike" spc="-1">
              <a:latin typeface="Arial"/>
            </a:endParaRPr>
          </a:p>
        </p:txBody>
      </p:sp>
      <p:sp>
        <p:nvSpPr>
          <p:cNvPr id="431"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32"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Porting of PPM to the rasterization pipeline</a:t>
            </a:r>
            <a:endParaRPr lang="en-US" sz="2200" b="0" strike="noStrike" spc="-1">
              <a:latin typeface="Arial"/>
            </a:endParaRPr>
          </a:p>
          <a:p>
            <a:pPr>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Exploitation of the hardware accelerated splatting operation </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A unified data structure for tracing and gathering</a:t>
            </a:r>
            <a:endParaRPr lang="en-US" sz="2200" b="0" strike="noStrike" spc="-1">
              <a:latin typeface="Arial"/>
            </a:endParaRPr>
          </a:p>
          <a:p>
            <a:pPr>
              <a:lnSpc>
                <a:spcPct val="100000"/>
              </a:lnSpc>
              <a:tabLst>
                <a:tab pos="0" algn="l"/>
              </a:tabLst>
            </a:pPr>
            <a:endParaRPr lang="en-US" sz="2200" b="0" strike="noStrike" spc="-1">
              <a:latin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CFA46960-5AAF-43B2-BA32-E9E101671981}" type="slidenum">
              <a:rPr lang="en-US" sz="1200" b="0" strike="noStrike" spc="-1">
                <a:solidFill>
                  <a:srgbClr val="888888"/>
                </a:solidFill>
                <a:latin typeface="Calibri"/>
                <a:ea typeface="Calibri"/>
              </a:rPr>
              <a:t>75</a:t>
            </a:fld>
            <a:endParaRPr lang="en-US" sz="1200" b="0" strike="noStrike" spc="-1">
              <a:latin typeface="Arial"/>
            </a:endParaRPr>
          </a:p>
        </p:txBody>
      </p:sp>
      <p:sp>
        <p:nvSpPr>
          <p:cNvPr id="434"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35"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Porting of PPM to the rasterization pipeline</a:t>
            </a:r>
            <a:endParaRPr lang="en-US" sz="2200" b="0" strike="noStrike" spc="-1">
              <a:latin typeface="Arial"/>
            </a:endParaRPr>
          </a:p>
          <a:p>
            <a:pPr>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Exploitation of the hardware accelerated splatting operation </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A unified data structure for tracing and gathering</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Elimination of the photon map hierarchy</a:t>
            </a:r>
            <a:endParaRPr lang="en-US" sz="2200" b="0" strike="noStrike" spc="-1">
              <a:latin typeface="Arial"/>
            </a:endParaRPr>
          </a:p>
          <a:p>
            <a:pPr>
              <a:lnSpc>
                <a:spcPct val="100000"/>
              </a:lnSpc>
              <a:tabLst>
                <a:tab pos="0" algn="l"/>
              </a:tabLst>
            </a:pPr>
            <a:endParaRPr lang="en-US" sz="2200" b="0" strike="noStrike" spc="-1">
              <a:latin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CustomShape 1"/>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6CF0F70-02CD-4E39-A33D-3BF73626E8EE}" type="slidenum">
              <a:rPr lang="en-US" sz="1200" b="0" strike="noStrike" spc="-1">
                <a:solidFill>
                  <a:srgbClr val="888888"/>
                </a:solidFill>
                <a:latin typeface="Calibri"/>
                <a:ea typeface="Calibri"/>
              </a:rPr>
              <a:t>76</a:t>
            </a:fld>
            <a:endParaRPr lang="en-US" sz="1200" b="0" strike="noStrike" spc="-1">
              <a:latin typeface="Arial"/>
            </a:endParaRPr>
          </a:p>
        </p:txBody>
      </p:sp>
      <p:sp>
        <p:nvSpPr>
          <p:cNvPr id="437"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Conclusion</a:t>
            </a:r>
            <a:endParaRPr lang="en-US" sz="3500" b="0" strike="noStrike" spc="-1">
              <a:latin typeface="Arial"/>
            </a:endParaRPr>
          </a:p>
        </p:txBody>
      </p:sp>
      <p:sp>
        <p:nvSpPr>
          <p:cNvPr id="438" name="CustomShape 3"/>
          <p:cNvSpPr/>
          <p:nvPr/>
        </p:nvSpPr>
        <p:spPr>
          <a:xfrm>
            <a:off x="273600" y="905040"/>
            <a:ext cx="10511640" cy="519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tabLst>
                <a:tab pos="0" algn="l"/>
              </a:tabLst>
            </a:pPr>
            <a:endParaRPr lang="en-US" sz="18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Porting of PPM to the rasterization pipeline</a:t>
            </a:r>
            <a:endParaRPr lang="en-US" sz="2200" b="0" strike="noStrike" spc="-1">
              <a:latin typeface="Arial"/>
            </a:endParaRPr>
          </a:p>
          <a:p>
            <a:pPr>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Exploitation of the hardware accelerated splatting operation </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A unified data structure for tracing and gathering</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Elimination of the photon map hierarchy</a:t>
            </a:r>
            <a:endParaRPr lang="en-US" sz="2200" b="0" strike="noStrike" spc="-1">
              <a:latin typeface="Arial"/>
            </a:endParaRPr>
          </a:p>
          <a:p>
            <a:pPr marL="457200">
              <a:lnSpc>
                <a:spcPct val="100000"/>
              </a:lnSpc>
              <a:tabLst>
                <a:tab pos="0" algn="l"/>
              </a:tabLst>
            </a:pPr>
            <a:endParaRPr lang="en-US" sz="2200" b="0" strike="noStrike" spc="-1">
              <a:latin typeface="Arial"/>
            </a:endParaRPr>
          </a:p>
          <a:p>
            <a:pPr marL="457200" indent="-367200">
              <a:lnSpc>
                <a:spcPct val="100000"/>
              </a:lnSpc>
              <a:buClr>
                <a:srgbClr val="000000"/>
              </a:buClr>
              <a:buFont typeface="Calibri"/>
              <a:buChar char="●"/>
              <a:tabLst>
                <a:tab pos="0" algn="l"/>
              </a:tabLst>
            </a:pPr>
            <a:r>
              <a:rPr lang="en-US" sz="2200" b="0" strike="noStrike" spc="-1">
                <a:solidFill>
                  <a:srgbClr val="000000"/>
                </a:solidFill>
                <a:latin typeface="Calibri"/>
                <a:ea typeface="Calibri"/>
              </a:rPr>
              <a:t>The benefits of the method rely heavily on the specifics of the DIRT method</a:t>
            </a:r>
            <a:endParaRPr lang="en-US" sz="2200" b="0" strike="noStrike" spc="-1">
              <a:latin typeface="Arial"/>
            </a:endParaRPr>
          </a:p>
          <a:p>
            <a:pPr>
              <a:lnSpc>
                <a:spcPct val="100000"/>
              </a:lnSpc>
              <a:tabLst>
                <a:tab pos="0" algn="l"/>
              </a:tabLst>
            </a:pPr>
            <a:endParaRPr lang="en-US" sz="2200" b="0" strike="noStrike" spc="-1">
              <a:latin typeface="Arial"/>
            </a:endParaRPr>
          </a:p>
          <a:p>
            <a:pPr>
              <a:lnSpc>
                <a:spcPct val="100000"/>
              </a:lnSpc>
              <a:tabLst>
                <a:tab pos="0" algn="l"/>
              </a:tabLst>
            </a:pPr>
            <a:endParaRPr lang="en-US" sz="2200" b="0" strike="noStrike" spc="-1">
              <a:latin typeface="Arial"/>
            </a:endParaRPr>
          </a:p>
          <a:p>
            <a:pPr>
              <a:lnSpc>
                <a:spcPct val="100000"/>
              </a:lnSpc>
              <a:tabLst>
                <a:tab pos="0" algn="l"/>
              </a:tabLst>
            </a:pPr>
            <a:endParaRPr lang="en-US" sz="2200" b="0" strike="noStrike" spc="-1">
              <a:latin typeface="Arial"/>
            </a:endParaRPr>
          </a:p>
          <a:p>
            <a:pPr>
              <a:lnSpc>
                <a:spcPct val="100000"/>
              </a:lnSpc>
              <a:tabLst>
                <a:tab pos="0" algn="l"/>
              </a:tabLst>
            </a:pPr>
            <a:endParaRPr lang="en-US" sz="2200" b="0" strike="noStrike" spc="-1">
              <a:latin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Questions</a:t>
            </a:r>
            <a:endParaRPr lang="en-US" sz="3500" b="0" strike="noStrike" spc="-1">
              <a:latin typeface="Arial"/>
            </a:endParaRPr>
          </a:p>
        </p:txBody>
      </p:sp>
      <p:sp>
        <p:nvSpPr>
          <p:cNvPr id="440" name="CustomShape 2"/>
          <p:cNvSpPr/>
          <p:nvPr/>
        </p:nvSpPr>
        <p:spPr>
          <a:xfrm>
            <a:off x="256680" y="926640"/>
            <a:ext cx="11093040" cy="424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n-US" sz="2200" b="0" strike="noStrike" spc="-1">
                <a:solidFill>
                  <a:srgbClr val="000000"/>
                </a:solidFill>
                <a:latin typeface="Calibri"/>
                <a:ea typeface="Calibri"/>
              </a:rPr>
              <a:t>Source code and demos related to this work can be found at our group’s</a:t>
            </a:r>
            <a:endParaRPr lang="en-US" sz="2200" b="0" strike="noStrike" spc="-1">
              <a:latin typeface="Arial"/>
            </a:endParaRPr>
          </a:p>
          <a:p>
            <a:pPr marL="457200" indent="-367200">
              <a:lnSpc>
                <a:spcPct val="90000"/>
              </a:lnSpc>
              <a:spcBef>
                <a:spcPts val="1001"/>
              </a:spcBef>
              <a:buClr>
                <a:srgbClr val="000000"/>
              </a:buClr>
              <a:buFont typeface="Arial"/>
              <a:buChar char="•"/>
              <a:tabLst>
                <a:tab pos="0" algn="l"/>
              </a:tabLst>
            </a:pPr>
            <a:r>
              <a:rPr lang="en-US" sz="2200" b="0" strike="noStrike" spc="-1">
                <a:solidFill>
                  <a:srgbClr val="000000"/>
                </a:solidFill>
                <a:latin typeface="Calibri"/>
                <a:ea typeface="Calibri"/>
              </a:rPr>
              <a:t>public repository:</a:t>
            </a:r>
            <a:endParaRPr lang="en-US" sz="2200" b="0" strike="noStrike" spc="-1">
              <a:latin typeface="Arial"/>
            </a:endParaRPr>
          </a:p>
          <a:p>
            <a:pPr marL="457200">
              <a:lnSpc>
                <a:spcPct val="90000"/>
              </a:lnSpc>
              <a:spcBef>
                <a:spcPts val="1001"/>
              </a:spcBef>
              <a:tabLst>
                <a:tab pos="0" algn="l"/>
              </a:tabLst>
            </a:pPr>
            <a:r>
              <a:rPr lang="en-US" sz="2200" b="0" strike="noStrike" spc="-1">
                <a:solidFill>
                  <a:srgbClr val="4A86E8"/>
                </a:solidFill>
                <a:latin typeface="Calibri"/>
                <a:ea typeface="Calibri"/>
              </a:rPr>
              <a:t> </a:t>
            </a:r>
            <a:r>
              <a:rPr lang="en-US" sz="2200" b="0" i="1" strike="noStrike" spc="-1">
                <a:solidFill>
                  <a:srgbClr val="4A86E8"/>
                </a:solidFill>
                <a:latin typeface="Calibri"/>
                <a:ea typeface="Calibri"/>
              </a:rPr>
              <a:t>https://github.com/cgaueb/MFR</a:t>
            </a:r>
            <a:r>
              <a:rPr lang="en-US" sz="2200" b="0" strike="noStrike" spc="-1">
                <a:solidFill>
                  <a:srgbClr val="4A86E8"/>
                </a:solidFill>
                <a:latin typeface="Calibri"/>
                <a:ea typeface="Calibri"/>
              </a:rPr>
              <a:t> </a:t>
            </a:r>
            <a:endParaRPr lang="en-US" sz="2200" b="0" strike="noStrike" spc="-1">
              <a:latin typeface="Arial"/>
            </a:endParaRPr>
          </a:p>
          <a:p>
            <a:pPr marL="457200" indent="-367200">
              <a:lnSpc>
                <a:spcPct val="90000"/>
              </a:lnSpc>
              <a:spcBef>
                <a:spcPts val="1001"/>
              </a:spcBef>
              <a:buClr>
                <a:srgbClr val="000000"/>
              </a:buClr>
              <a:buFont typeface="Arial"/>
              <a:buChar char="•"/>
              <a:tabLst>
                <a:tab pos="0" algn="l"/>
              </a:tabLst>
            </a:pPr>
            <a:r>
              <a:rPr lang="en-US" sz="2200" b="0" strike="noStrike" spc="-1">
                <a:solidFill>
                  <a:srgbClr val="000000"/>
                </a:solidFill>
                <a:latin typeface="Calibri"/>
                <a:ea typeface="Calibri"/>
              </a:rPr>
              <a:t>downloads page:</a:t>
            </a:r>
            <a:endParaRPr lang="en-US" sz="2200" b="0" strike="noStrike" spc="-1">
              <a:latin typeface="Arial"/>
            </a:endParaRPr>
          </a:p>
          <a:p>
            <a:pPr marL="457200">
              <a:lnSpc>
                <a:spcPct val="90000"/>
              </a:lnSpc>
              <a:spcBef>
                <a:spcPts val="1001"/>
              </a:spcBef>
              <a:tabLst>
                <a:tab pos="0" algn="l"/>
              </a:tabLst>
            </a:pPr>
            <a:r>
              <a:rPr lang="en-US" sz="2200" b="0" i="1" strike="noStrike" spc="-1">
                <a:solidFill>
                  <a:srgbClr val="4A86E8"/>
                </a:solidFill>
                <a:latin typeface="Calibri"/>
                <a:ea typeface="Calibri"/>
              </a:rPr>
              <a:t>http://graphics.cs.aueb.gr/graphics/downloads.html</a:t>
            </a:r>
            <a:endParaRPr lang="en-US" sz="2200" b="0" strike="noStrike" spc="-1">
              <a:latin typeface="Arial"/>
            </a:endParaRPr>
          </a:p>
        </p:txBody>
      </p:sp>
      <p:sp>
        <p:nvSpPr>
          <p:cNvPr id="44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F293AF41-74C8-4B80-90A4-E49E4A10BDE0}" type="slidenum">
              <a:rPr lang="en-US" sz="1200" b="0" strike="noStrike" spc="-1">
                <a:solidFill>
                  <a:srgbClr val="888888"/>
                </a:solidFill>
                <a:latin typeface="Calibri"/>
                <a:ea typeface="Calibri"/>
              </a:rPr>
              <a:t>77</a:t>
            </a:fld>
            <a:endParaRPr lang="en-US" sz="1200" b="0" strike="noStrike" spc="-1">
              <a:latin typeface="Arial"/>
            </a:endParaRPr>
          </a:p>
        </p:txBody>
      </p:sp>
      <p:pic>
        <p:nvPicPr>
          <p:cNvPr id="442" name="Google Shape;600;p71"/>
          <p:cNvPicPr/>
          <p:nvPr/>
        </p:nvPicPr>
        <p:blipFill>
          <a:blip r:embed="rId2"/>
          <a:stretch/>
        </p:blipFill>
        <p:spPr>
          <a:xfrm>
            <a:off x="633600" y="5613840"/>
            <a:ext cx="10920240" cy="784800"/>
          </a:xfrm>
          <a:prstGeom prst="rect">
            <a:avLst/>
          </a:prstGeom>
          <a:ln>
            <a:noFill/>
          </a:ln>
        </p:spPr>
      </p:pic>
      <p:sp>
        <p:nvSpPr>
          <p:cNvPr id="443" name="CustomShape 4"/>
          <p:cNvSpPr/>
          <p:nvPr/>
        </p:nvSpPr>
        <p:spPr>
          <a:xfrm>
            <a:off x="7384680" y="5813640"/>
            <a:ext cx="2640600" cy="385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US" sz="1700" b="0" strike="noStrike" spc="-1">
                <a:solidFill>
                  <a:srgbClr val="FFFFFF"/>
                </a:solidFill>
                <a:latin typeface="Calibri"/>
                <a:ea typeface="Calibri"/>
              </a:rPr>
              <a:t>http://graphics.cs.aueb.gr/</a:t>
            </a:r>
            <a:endParaRPr lang="en-US" sz="1700" b="0" strike="noStrike" spc="-1">
              <a:latin typeface="Arial"/>
            </a:endParaRPr>
          </a:p>
        </p:txBody>
      </p:sp>
      <p:pic>
        <p:nvPicPr>
          <p:cNvPr id="444" name="Google Shape;602;p71"/>
          <p:cNvPicPr/>
          <p:nvPr/>
        </p:nvPicPr>
        <p:blipFill>
          <a:blip r:embed="rId3"/>
          <a:stretch/>
        </p:blipFill>
        <p:spPr>
          <a:xfrm>
            <a:off x="8443440" y="1931760"/>
            <a:ext cx="3110400" cy="3204360"/>
          </a:xfrm>
          <a:prstGeom prst="rect">
            <a:avLst/>
          </a:prstGeom>
          <a:ln w="9360">
            <a:solidFill>
              <a:schemeClr val="dk2"/>
            </a:solidFill>
            <a:round/>
          </a:ln>
          <a:effectLst>
            <a:outerShdw blurRad="57150" dist="19080" dir="5400000" algn="bl" rotWithShape="0">
              <a:srgbClr val="000000">
                <a:alpha val="50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141480" y="1016640"/>
            <a:ext cx="11295360" cy="552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15000"/>
              </a:lnSpc>
              <a:tabLst>
                <a:tab pos="0" algn="l"/>
              </a:tabLst>
            </a:pPr>
            <a:r>
              <a:rPr lang="en-US" sz="1600" b="1" strike="noStrike" spc="-1">
                <a:solidFill>
                  <a:srgbClr val="000000"/>
                </a:solidFill>
                <a:latin typeface="Calibri"/>
                <a:ea typeface="Calibri"/>
              </a:rPr>
              <a:t>[Jen96] </a:t>
            </a:r>
            <a:r>
              <a:rPr lang="en-US" sz="1600" b="0" strike="noStrike" spc="-1">
                <a:solidFill>
                  <a:srgbClr val="000000"/>
                </a:solidFill>
                <a:latin typeface="Calibri"/>
                <a:ea typeface="Calibri"/>
              </a:rPr>
              <a:t>Jensen, H. W.: </a:t>
            </a:r>
            <a:r>
              <a:rPr lang="en-US" sz="1600" b="0" i="1" strike="noStrike" spc="-1">
                <a:solidFill>
                  <a:srgbClr val="000000"/>
                </a:solidFill>
                <a:latin typeface="Calibri"/>
                <a:ea typeface="Calibri"/>
              </a:rPr>
              <a:t>Global Illumination Using Photon Maps</a:t>
            </a:r>
            <a:r>
              <a:rPr lang="en-US" sz="1600" b="0" strike="noStrike" spc="-1">
                <a:solidFill>
                  <a:srgbClr val="000000"/>
                </a:solidFill>
                <a:latin typeface="Calibri"/>
                <a:ea typeface="Calibri"/>
              </a:rPr>
              <a:t>. Eurographics Workshop on Rendering Techniques 1996.</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[HOJ08]</a:t>
            </a:r>
            <a:r>
              <a:rPr lang="en-US" sz="1600" b="0" strike="noStrike" spc="-1">
                <a:solidFill>
                  <a:srgbClr val="000000"/>
                </a:solidFill>
                <a:latin typeface="Calibri"/>
                <a:ea typeface="Calibri"/>
              </a:rPr>
              <a:t> Hachisuka, T., Ogaki, S., Jensen, H. W.: </a:t>
            </a:r>
            <a:r>
              <a:rPr lang="en-US" sz="1600" b="0" i="1" strike="noStrike" spc="-1">
                <a:solidFill>
                  <a:srgbClr val="000000"/>
                </a:solidFill>
                <a:latin typeface="Calibri"/>
                <a:ea typeface="Calibri"/>
              </a:rPr>
              <a:t>Progressive Photon Mapping</a:t>
            </a:r>
            <a:r>
              <a:rPr lang="en-US" sz="1600" b="0" strike="noStrike" spc="-1">
                <a:solidFill>
                  <a:srgbClr val="000000"/>
                </a:solidFill>
                <a:latin typeface="Calibri"/>
                <a:ea typeface="Calibri"/>
              </a:rPr>
              <a:t>. ACM Trans. Graph. 2008.</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[HJ09]</a:t>
            </a:r>
            <a:r>
              <a:rPr lang="en-US" sz="1600" b="0" strike="noStrike" spc="-1">
                <a:solidFill>
                  <a:srgbClr val="000000"/>
                </a:solidFill>
                <a:latin typeface="Calibri"/>
                <a:ea typeface="Calibri"/>
              </a:rPr>
              <a:t> Hachisuka, T., Jensen, H. W.: </a:t>
            </a:r>
            <a:r>
              <a:rPr lang="en-US" sz="1600" b="0" i="1" strike="noStrike" spc="-1">
                <a:solidFill>
                  <a:srgbClr val="000000"/>
                </a:solidFill>
                <a:latin typeface="Calibri"/>
                <a:ea typeface="Calibri"/>
              </a:rPr>
              <a:t>Stochastic Progressive Photon Mapping</a:t>
            </a:r>
            <a:r>
              <a:rPr lang="en-US" sz="1600" b="0" strike="noStrike" spc="-1">
                <a:solidFill>
                  <a:srgbClr val="000000"/>
                </a:solidFill>
                <a:latin typeface="Calibri"/>
                <a:ea typeface="Calibri"/>
              </a:rPr>
              <a:t>. ACM Trans. Graph. 2009.</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[KZ11]</a:t>
            </a:r>
            <a:r>
              <a:rPr lang="en-US" sz="1600" b="0" strike="noStrike" spc="-1">
                <a:solidFill>
                  <a:srgbClr val="000000"/>
                </a:solidFill>
                <a:latin typeface="Calibri"/>
                <a:ea typeface="Calibri"/>
              </a:rPr>
              <a:t> Knaus, C., Zwicker, M.: </a:t>
            </a:r>
            <a:r>
              <a:rPr lang="en-US" sz="1600" b="0" i="1" strike="noStrike" spc="-1">
                <a:solidFill>
                  <a:srgbClr val="000000"/>
                </a:solidFill>
                <a:latin typeface="Calibri"/>
                <a:ea typeface="Calibri"/>
              </a:rPr>
              <a:t>Progressive Photon Mapping: A Probabilistic Approach</a:t>
            </a:r>
            <a:r>
              <a:rPr lang="en-US" sz="1600" b="0" strike="noStrike" spc="-1">
                <a:solidFill>
                  <a:srgbClr val="000000"/>
                </a:solidFill>
                <a:latin typeface="Calibri"/>
                <a:ea typeface="Calibri"/>
              </a:rPr>
              <a:t>. ACM Trans. Graph. 2011.</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[ML09]</a:t>
            </a:r>
            <a:r>
              <a:rPr lang="en-US" sz="1600" b="0" strike="noStrike" spc="-1">
                <a:solidFill>
                  <a:srgbClr val="000000"/>
                </a:solidFill>
                <a:latin typeface="Calibri"/>
                <a:ea typeface="Calibri"/>
              </a:rPr>
              <a:t> Muja, M., Andlowe, D. G.: </a:t>
            </a:r>
            <a:r>
              <a:rPr lang="en-US" sz="1600" b="0" i="1" strike="noStrike" spc="-1">
                <a:solidFill>
                  <a:srgbClr val="000000"/>
                </a:solidFill>
                <a:latin typeface="Calibri"/>
                <a:ea typeface="Calibri"/>
              </a:rPr>
              <a:t>Fast Approximate Nearest Neighbors with Automatic Algorithm Configuration</a:t>
            </a:r>
            <a:r>
              <a:rPr lang="en-US" sz="1600" b="0" strike="noStrike" spc="-1">
                <a:solidFill>
                  <a:srgbClr val="000000"/>
                </a:solidFill>
                <a:latin typeface="Calibri"/>
                <a:ea typeface="Calibri"/>
              </a:rPr>
              <a:t>. VISAPP 2009.</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[PBD+10] </a:t>
            </a:r>
            <a:r>
              <a:rPr lang="en-US" sz="1600" b="0" strike="noStrike" spc="-1">
                <a:solidFill>
                  <a:srgbClr val="000000"/>
                </a:solidFill>
                <a:latin typeface="Calibri"/>
                <a:ea typeface="Calibri"/>
              </a:rPr>
              <a:t>Parker, S. G.,et al.: </a:t>
            </a:r>
            <a:r>
              <a:rPr lang="en-US" sz="1600" b="0" i="1" strike="noStrike" spc="-1">
                <a:solidFill>
                  <a:srgbClr val="000000"/>
                </a:solidFill>
                <a:latin typeface="Calibri"/>
                <a:ea typeface="Calibri"/>
              </a:rPr>
              <a:t>Optix: A general purpose ray tracing engine</a:t>
            </a:r>
            <a:r>
              <a:rPr lang="en-US" sz="1600" b="0" strike="noStrike" spc="-1">
                <a:solidFill>
                  <a:srgbClr val="000000"/>
                </a:solidFill>
                <a:latin typeface="Calibri"/>
                <a:ea typeface="Calibri"/>
              </a:rPr>
              <a:t>. ACM Trans. Graph. 2011.</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[VVP16]</a:t>
            </a:r>
            <a:r>
              <a:rPr lang="en-US" sz="1600" b="0" strike="noStrike" spc="-1">
                <a:solidFill>
                  <a:srgbClr val="000000"/>
                </a:solidFill>
                <a:latin typeface="Calibri"/>
                <a:ea typeface="Calibri"/>
              </a:rPr>
              <a:t> Vardis, K., Vasilakis, A. A., Papaioannou, G.: </a:t>
            </a:r>
            <a:r>
              <a:rPr lang="en-US" sz="1600" b="0" i="1" strike="noStrike" spc="-1">
                <a:solidFill>
                  <a:srgbClr val="000000"/>
                </a:solidFill>
                <a:latin typeface="Calibri"/>
                <a:ea typeface="Calibri"/>
              </a:rPr>
              <a:t>DIRT: Deferred Image-based Ray Tracing</a:t>
            </a:r>
            <a:r>
              <a:rPr lang="en-US" sz="1600" b="0" strike="noStrike" spc="-1">
                <a:solidFill>
                  <a:srgbClr val="000000"/>
                </a:solidFill>
                <a:latin typeface="Calibri"/>
                <a:ea typeface="Calibri"/>
              </a:rPr>
              <a:t>. HPG 2016.</a:t>
            </a:r>
            <a:endParaRPr lang="en-US" sz="1600" b="0" strike="noStrike" spc="-1">
              <a:latin typeface="Arial"/>
            </a:endParaRPr>
          </a:p>
          <a:p>
            <a:pPr>
              <a:lnSpc>
                <a:spcPct val="115000"/>
              </a:lnSpc>
              <a:tabLst>
                <a:tab pos="0" algn="l"/>
              </a:tabLst>
            </a:pPr>
            <a:r>
              <a:rPr lang="en-US" sz="1600" b="1" strike="noStrike" spc="-1">
                <a:solidFill>
                  <a:srgbClr val="000000"/>
                </a:solidFill>
                <a:latin typeface="Calibri"/>
                <a:ea typeface="Calibri"/>
              </a:rPr>
              <a:t>[VVP20]</a:t>
            </a:r>
            <a:r>
              <a:rPr lang="en-US" sz="1600" b="0" strike="noStrike" spc="-1">
                <a:solidFill>
                  <a:srgbClr val="000000"/>
                </a:solidFill>
                <a:latin typeface="Calibri"/>
                <a:ea typeface="Calibri"/>
              </a:rPr>
              <a:t> Vasilakis, A. A., Vardis, K., Papaioannou, G.: </a:t>
            </a:r>
            <a:r>
              <a:rPr lang="en-US" sz="1600" b="0" i="1" strike="noStrike" spc="-1">
                <a:solidFill>
                  <a:srgbClr val="000000"/>
                </a:solidFill>
                <a:latin typeface="Calibri"/>
                <a:ea typeface="Calibri"/>
              </a:rPr>
              <a:t>A Survey of Multifragment Rendering</a:t>
            </a:r>
            <a:r>
              <a:rPr lang="en-US" sz="1600" b="0" strike="noStrike" spc="-1">
                <a:solidFill>
                  <a:srgbClr val="000000"/>
                </a:solidFill>
                <a:latin typeface="Calibri"/>
                <a:ea typeface="Calibri"/>
              </a:rPr>
              <a:t>. EG STAR 2020.</a:t>
            </a:r>
            <a:endParaRPr lang="en-US" sz="1600" b="0" strike="noStrike" spc="-1">
              <a:latin typeface="Arial"/>
            </a:endParaRPr>
          </a:p>
        </p:txBody>
      </p:sp>
      <p:sp>
        <p:nvSpPr>
          <p:cNvPr id="450" name="CustomShape 2"/>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References</a:t>
            </a:r>
            <a:endParaRPr lang="en-US" sz="3500" b="0" strike="noStrike" spc="-1">
              <a:latin typeface="Arial"/>
            </a:endParaRPr>
          </a:p>
        </p:txBody>
      </p:sp>
      <p:sp>
        <p:nvSpPr>
          <p:cNvPr id="45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118C0601-2AD6-45A9-B5ED-CAEA9D074B3B}" type="slidenum">
              <a:rPr lang="en-US" sz="1200" b="0" strike="noStrike" spc="-1">
                <a:solidFill>
                  <a:srgbClr val="888888"/>
                </a:solidFill>
                <a:latin typeface="Calibri"/>
                <a:ea typeface="Calibri"/>
              </a:rPr>
              <a:t>78</a:t>
            </a:fld>
            <a:endParaRPr lang="en-US" sz="1200" b="0" strike="noStrike" spc="-1">
              <a:latin typeface="Arial"/>
            </a:endParaRPr>
          </a:p>
        </p:txBody>
      </p:sp>
      <p:sp>
        <p:nvSpPr>
          <p:cNvPr id="452" name="CustomShape 4"/>
          <p:cNvSpPr/>
          <p:nvPr/>
        </p:nvSpPr>
        <p:spPr>
          <a:xfrm>
            <a:off x="6339600" y="7303320"/>
            <a:ext cx="6855120" cy="2649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spcBef>
                <a:spcPts val="1199"/>
              </a:spcBef>
              <a:tabLst>
                <a:tab pos="0" algn="l"/>
              </a:tabLst>
            </a:pPr>
            <a:endParaRPr lang="en-US" sz="1800" b="0" strike="noStrike" spc="-1">
              <a:latin typeface="Arial"/>
            </a:endParaRPr>
          </a:p>
          <a:p>
            <a:pPr>
              <a:lnSpc>
                <a:spcPct val="115000"/>
              </a:lnSpc>
              <a:spcBef>
                <a:spcPts val="1199"/>
              </a:spcBef>
              <a:tabLst>
                <a:tab pos="0" algn="l"/>
              </a:tabLst>
            </a:pPr>
            <a:r>
              <a:rPr lang="en-US" sz="1400" b="0" strike="noStrike" spc="-1">
                <a:solidFill>
                  <a:srgbClr val="000000"/>
                </a:solidFill>
                <a:latin typeface="Calibri"/>
                <a:ea typeface="Calibri"/>
              </a:rPr>
              <a:t>MUJA, M.,ANDLOWE, D. G. 2009. Fast Approximate Nearest Neighbors with AutomaticAlgorithm Configuration. InVISAPP International Conference on Computer Vision Theoryand Applications</a:t>
            </a:r>
            <a:endParaRPr lang="en-US" sz="1400" b="0" strike="noStrike" spc="-1">
              <a:latin typeface="Arial"/>
            </a:endParaRPr>
          </a:p>
          <a:p>
            <a:pPr>
              <a:lnSpc>
                <a:spcPct val="115000"/>
              </a:lnSpc>
              <a:spcBef>
                <a:spcPts val="1199"/>
              </a:spcBef>
              <a:tabLst>
                <a:tab pos="0" algn="l"/>
              </a:tabLst>
            </a:pPr>
            <a:endParaRPr lang="en-US" sz="1400" b="0" strike="noStrike" spc="-1">
              <a:latin typeface="Arial"/>
            </a:endParaRPr>
          </a:p>
          <a:p>
            <a:pPr>
              <a:lnSpc>
                <a:spcPct val="115000"/>
              </a:lnSpc>
              <a:spcBef>
                <a:spcPts val="1199"/>
              </a:spcBef>
              <a:tabLst>
                <a:tab pos="0" algn="l"/>
              </a:tabLst>
            </a:pPr>
            <a:endParaRPr lang="en-US" sz="1400" b="0" strike="noStrike" spc="-1">
              <a:latin typeface="Arial"/>
            </a:endParaRPr>
          </a:p>
          <a:p>
            <a:pPr>
              <a:lnSpc>
                <a:spcPct val="115000"/>
              </a:lnSpc>
              <a:spcBef>
                <a:spcPts val="1199"/>
              </a:spcBef>
              <a:tabLst>
                <a:tab pos="0" algn="l"/>
              </a:tabLst>
            </a:pPr>
            <a:endParaRPr lang="en-US" sz="1400" b="0" strike="noStrike" spc="-1">
              <a:latin typeface="Arial"/>
            </a:endParaRPr>
          </a:p>
          <a:p>
            <a:pPr>
              <a:lnSpc>
                <a:spcPct val="100000"/>
              </a:lnSpc>
              <a:spcBef>
                <a:spcPts val="1199"/>
              </a:spcBef>
              <a:tabLst>
                <a:tab pos="0" algn="l"/>
              </a:tabLst>
            </a:pP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Progressive Photon Mapping (PPM) </a:t>
            </a:r>
            <a:r>
              <a:rPr lang="en-US" sz="2200" b="0" strike="noStrike" spc="-1">
                <a:solidFill>
                  <a:srgbClr val="000000"/>
                </a:solidFill>
                <a:latin typeface="Calibri"/>
                <a:ea typeface="Calibri"/>
              </a:rPr>
              <a:t>[HOJ08]</a:t>
            </a:r>
            <a:endParaRPr lang="en-US" sz="2200" b="0" strike="noStrike" spc="-1">
              <a:latin typeface="Arial"/>
            </a:endParaRPr>
          </a:p>
        </p:txBody>
      </p:sp>
      <p:sp>
        <p:nvSpPr>
          <p:cNvPr id="116" name="CustomShape 2"/>
          <p:cNvSpPr/>
          <p:nvPr/>
        </p:nvSpPr>
        <p:spPr>
          <a:xfrm>
            <a:off x="941400" y="4572000"/>
            <a:ext cx="8048880" cy="1806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importons once</a:t>
            </a:r>
            <a:endParaRPr lang="en-US" sz="2200" b="0" strike="noStrike" spc="-1">
              <a:latin typeface="Arial"/>
            </a:endParaRPr>
          </a:p>
        </p:txBody>
      </p:sp>
      <p:sp>
        <p:nvSpPr>
          <p:cNvPr id="117"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09696D55-E546-41BE-8CC8-9F99498090E1}" type="slidenum">
              <a:rPr lang="en-US" sz="1200" b="0" strike="noStrike" spc="-1">
                <a:solidFill>
                  <a:srgbClr val="888888"/>
                </a:solidFill>
                <a:latin typeface="Calibri"/>
                <a:ea typeface="Calibri"/>
              </a:rPr>
              <a:t>8</a:t>
            </a:fld>
            <a:endParaRPr lang="en-US" sz="1200" b="0" strike="noStrike" spc="-1">
              <a:latin typeface="Arial"/>
            </a:endParaRPr>
          </a:p>
        </p:txBody>
      </p:sp>
      <p:pic>
        <p:nvPicPr>
          <p:cNvPr id="118" name="Google Shape;146;p20"/>
          <p:cNvPicPr/>
          <p:nvPr/>
        </p:nvPicPr>
        <p:blipFill>
          <a:blip r:embed="rId3"/>
          <a:stretch/>
        </p:blipFill>
        <p:spPr>
          <a:xfrm>
            <a:off x="941400" y="802800"/>
            <a:ext cx="10528920" cy="372132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80280" y="76320"/>
            <a:ext cx="10511640" cy="56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tabLst>
                <a:tab pos="0" algn="l"/>
              </a:tabLst>
            </a:pPr>
            <a:r>
              <a:rPr lang="en-US" sz="3500" b="0" strike="noStrike" spc="-1">
                <a:solidFill>
                  <a:srgbClr val="000000"/>
                </a:solidFill>
                <a:latin typeface="Calibri"/>
                <a:ea typeface="Calibri"/>
              </a:rPr>
              <a:t>Progressive Photon Mapping (PPM) </a:t>
            </a:r>
            <a:r>
              <a:rPr lang="en-US" sz="2200" b="0" strike="noStrike" spc="-1">
                <a:solidFill>
                  <a:srgbClr val="000000"/>
                </a:solidFill>
                <a:latin typeface="Calibri"/>
                <a:ea typeface="Calibri"/>
              </a:rPr>
              <a:t>[HOJ08]</a:t>
            </a:r>
            <a:endParaRPr lang="en-US" sz="2200" b="0" strike="noStrike" spc="-1">
              <a:latin typeface="Arial"/>
            </a:endParaRPr>
          </a:p>
        </p:txBody>
      </p:sp>
      <p:sp>
        <p:nvSpPr>
          <p:cNvPr id="120" name="CustomShape 2"/>
          <p:cNvSpPr/>
          <p:nvPr/>
        </p:nvSpPr>
        <p:spPr>
          <a:xfrm>
            <a:off x="941400" y="4572000"/>
            <a:ext cx="8048880" cy="18064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67200">
              <a:lnSpc>
                <a:spcPct val="100000"/>
              </a:lnSpc>
              <a:buClr>
                <a:srgbClr val="000000"/>
              </a:buClr>
              <a:buFont typeface="Calibri"/>
              <a:buChar char="●"/>
            </a:pPr>
            <a:r>
              <a:rPr lang="en-US" sz="2200" b="0" strike="noStrike" spc="-1">
                <a:solidFill>
                  <a:srgbClr val="000000"/>
                </a:solidFill>
                <a:latin typeface="Calibri"/>
                <a:ea typeface="Calibri"/>
              </a:rPr>
              <a:t>1</a:t>
            </a:r>
            <a:r>
              <a:rPr lang="en-US" sz="2200" b="0" strike="noStrike" spc="-1" baseline="14000000">
                <a:solidFill>
                  <a:srgbClr val="000000"/>
                </a:solidFill>
                <a:latin typeface="Calibri"/>
                <a:ea typeface="Calibri"/>
              </a:rPr>
              <a:t>st</a:t>
            </a:r>
            <a:r>
              <a:rPr lang="en-US" sz="2200" b="0" strike="noStrike" spc="-1">
                <a:solidFill>
                  <a:srgbClr val="000000"/>
                </a:solidFill>
                <a:latin typeface="Calibri"/>
                <a:ea typeface="Calibri"/>
              </a:rPr>
              <a:t> step → trace and store importons once</a:t>
            </a:r>
            <a:endParaRPr lang="en-US" sz="2200" b="0" strike="noStrike" spc="-1">
              <a:latin typeface="Arial"/>
            </a:endParaRPr>
          </a:p>
          <a:p>
            <a:pPr marL="457200" indent="-367200">
              <a:lnSpc>
                <a:spcPct val="100000"/>
              </a:lnSpc>
              <a:buClr>
                <a:srgbClr val="000000"/>
              </a:buClr>
              <a:buFont typeface="Calibri"/>
              <a:buChar char="●"/>
            </a:pPr>
            <a:r>
              <a:rPr lang="en-US" sz="2200" b="0" strike="noStrike" spc="-1">
                <a:solidFill>
                  <a:srgbClr val="000000"/>
                </a:solidFill>
                <a:latin typeface="Calibri"/>
                <a:ea typeface="Calibri"/>
              </a:rPr>
              <a:t>2</a:t>
            </a:r>
            <a:r>
              <a:rPr lang="en-US" sz="2200" b="0" strike="noStrike" spc="-1" baseline="14000000">
                <a:solidFill>
                  <a:srgbClr val="000000"/>
                </a:solidFill>
                <a:latin typeface="Calibri"/>
                <a:ea typeface="Calibri"/>
              </a:rPr>
              <a:t>nd</a:t>
            </a:r>
            <a:r>
              <a:rPr lang="en-US" sz="2200" b="0" strike="noStrike" spc="-1">
                <a:solidFill>
                  <a:srgbClr val="000000"/>
                </a:solidFill>
                <a:latin typeface="Calibri"/>
                <a:ea typeface="Calibri"/>
              </a:rPr>
              <a:t> step → iteratively trace photon batches</a:t>
            </a:r>
            <a:endParaRPr lang="en-US" sz="2200" b="0" strike="noStrike" spc="-1">
              <a:latin typeface="Arial"/>
            </a:endParaRPr>
          </a:p>
        </p:txBody>
      </p:sp>
      <p:sp>
        <p:nvSpPr>
          <p:cNvPr id="121" name="CustomShape 3"/>
          <p:cNvSpPr/>
          <p:nvPr/>
        </p:nvSpPr>
        <p:spPr>
          <a:xfrm>
            <a:off x="9370080" y="6542280"/>
            <a:ext cx="274140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tabLst>
                <a:tab pos="0" algn="l"/>
              </a:tabLst>
            </a:pPr>
            <a:fld id="{41D24E86-12FD-468B-B514-85411D05450F}" type="slidenum">
              <a:rPr lang="en-US" sz="1200" b="0" strike="noStrike" spc="-1">
                <a:solidFill>
                  <a:srgbClr val="888888"/>
                </a:solidFill>
                <a:latin typeface="Calibri"/>
                <a:ea typeface="Calibri"/>
              </a:rPr>
              <a:t>9</a:t>
            </a:fld>
            <a:endParaRPr lang="en-US" sz="1200" b="0" strike="noStrike" spc="-1">
              <a:latin typeface="Arial"/>
            </a:endParaRPr>
          </a:p>
        </p:txBody>
      </p:sp>
      <p:pic>
        <p:nvPicPr>
          <p:cNvPr id="122" name="Google Shape;154;p21"/>
          <p:cNvPicPr/>
          <p:nvPr/>
        </p:nvPicPr>
        <p:blipFill>
          <a:blip r:embed="rId3"/>
          <a:stretch/>
        </p:blipFill>
        <p:spPr>
          <a:xfrm>
            <a:off x="941400" y="802800"/>
            <a:ext cx="10528920" cy="372132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TotalTime>
  <Words>8085</Words>
  <Application>Microsoft Office PowerPoint</Application>
  <PresentationFormat>Custom</PresentationFormat>
  <Paragraphs>586</Paragraphs>
  <Slides>78</Slides>
  <Notes>77</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78</vt:i4>
      </vt:variant>
    </vt:vector>
  </HeadingPairs>
  <TitlesOfParts>
    <vt:vector size="85" baseType="lpstr">
      <vt:lpstr>Arial</vt:lpstr>
      <vt:lpstr>Calibri</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ΒΑΣΙΛΑΚΗΣ ΑΝΔΡΕΑΣ-ΑΛΕΞΑΝΔΡΟΣ;VASILAKIS ANDREAS-ALEJANDROS</cp:lastModifiedBy>
  <cp:revision>9</cp:revision>
  <dcterms:modified xsi:type="dcterms:W3CDTF">2020-09-16T14:24:08Z</dcterms:modified>
  <dc:language>en-US</dc:language>
</cp:coreProperties>
</file>